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60" r:id="rId2"/>
    <p:sldId id="664" r:id="rId3"/>
    <p:sldId id="669" r:id="rId4"/>
    <p:sldId id="671" r:id="rId5"/>
    <p:sldId id="672" r:id="rId6"/>
    <p:sldId id="668" r:id="rId7"/>
    <p:sldId id="631" r:id="rId8"/>
    <p:sldId id="666" r:id="rId9"/>
    <p:sldId id="677" r:id="rId10"/>
    <p:sldId id="678" r:id="rId11"/>
    <p:sldId id="667" r:id="rId12"/>
    <p:sldId id="639" r:id="rId13"/>
    <p:sldId id="641" r:id="rId14"/>
    <p:sldId id="643" r:id="rId15"/>
    <p:sldId id="644" r:id="rId16"/>
    <p:sldId id="645" r:id="rId17"/>
    <p:sldId id="646" r:id="rId18"/>
    <p:sldId id="647" r:id="rId19"/>
    <p:sldId id="648" r:id="rId20"/>
    <p:sldId id="649" r:id="rId21"/>
    <p:sldId id="650" r:id="rId22"/>
    <p:sldId id="651" r:id="rId23"/>
    <p:sldId id="652" r:id="rId24"/>
    <p:sldId id="653" r:id="rId25"/>
    <p:sldId id="654" r:id="rId26"/>
    <p:sldId id="655" r:id="rId27"/>
    <p:sldId id="656" r:id="rId28"/>
    <p:sldId id="657" r:id="rId29"/>
    <p:sldId id="660" r:id="rId30"/>
    <p:sldId id="673" r:id="rId31"/>
    <p:sldId id="628" r:id="rId32"/>
    <p:sldId id="629" r:id="rId33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99"/>
    <a:srgbClr val="FF0066"/>
    <a:srgbClr val="008000"/>
    <a:srgbClr val="006600"/>
    <a:srgbClr val="FFFFCC"/>
    <a:srgbClr val="FFFFFF"/>
    <a:srgbClr val="74B230"/>
    <a:srgbClr val="85B9FF"/>
    <a:srgbClr val="FFFF66"/>
    <a:srgbClr val="FFFF9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0" autoAdjust="0"/>
    <p:restoredTop sz="94671" autoAdjust="0"/>
  </p:normalViewPr>
  <p:slideViewPr>
    <p:cSldViewPr>
      <p:cViewPr>
        <p:scale>
          <a:sx n="60" d="100"/>
          <a:sy n="60" d="100"/>
        </p:scale>
        <p:origin x="-1476" y="-156"/>
      </p:cViewPr>
      <p:guideLst>
        <p:guide orient="horz" pos="4319"/>
        <p:guide pos="51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C2EAF08D-3860-4EEA-98DB-F7F6350BB57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C860AEE0-A278-4AE3-B365-93683D15000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949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613033F8-D76F-45DD-BF39-C090742AF140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33" tIns="45716" rIns="91433" bIns="45716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3E6E2B37-B101-4D1F-841A-BDD99E0F3BD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407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2B37-B101-4D1F-841A-BDD99E0F3BD9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976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25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222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26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7543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28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054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14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389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5996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17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5935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18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931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19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7879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45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6327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>
                <a:solidFill>
                  <a:prstClr val="black"/>
                </a:solidFill>
              </a:rPr>
              <a:pPr/>
              <a:t>24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07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6713538" cy="381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62000" y="990600"/>
            <a:ext cx="3810000" cy="55991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24400" y="990600"/>
            <a:ext cx="3810000" cy="55991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C64CB-7F69-4B3F-9E2C-5F5AF31691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1E22A-A603-4DD1-B5B0-AFAEBD3738E8}" type="datetimeFigureOut">
              <a:rPr lang="it-IT" smtClean="0"/>
              <a:pPr/>
              <a:t>22/05/2015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A278-5DD4-4A1C-B5E8-09BE2FB5271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tozona.it/foto/scattomosso/campo-grano-orizzonta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gif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ttore 1 21"/>
          <p:cNvCxnSpPr/>
          <p:nvPr/>
        </p:nvCxnSpPr>
        <p:spPr>
          <a:xfrm flipH="1">
            <a:off x="0" y="6381328"/>
            <a:ext cx="9143999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H="1">
            <a:off x="0" y="476672"/>
            <a:ext cx="9143999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-1694024" y="2771804"/>
            <a:ext cx="885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Women </a:t>
            </a:r>
          </a:p>
          <a:p>
            <a:pPr algn="ctr"/>
            <a:r>
              <a:rPr lang="it-IT" sz="7200" b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</a:t>
            </a:r>
            <a:r>
              <a:rPr lang="it-IT" sz="72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women</a:t>
            </a:r>
            <a:endParaRPr lang="it-IT" sz="7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515" y="2411764"/>
            <a:ext cx="2448893" cy="296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1524" t="13125" r="2148" b="74523"/>
          <a:stretch>
            <a:fillRect/>
          </a:stretch>
        </p:blipFill>
        <p:spPr bwMode="auto">
          <a:xfrm>
            <a:off x="1221723" y="757678"/>
            <a:ext cx="6446621" cy="108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1"/>
          <p:cNvGrpSpPr/>
          <p:nvPr/>
        </p:nvGrpSpPr>
        <p:grpSpPr>
          <a:xfrm>
            <a:off x="0" y="0"/>
            <a:ext cx="9144000" cy="1988840"/>
            <a:chOff x="0" y="0"/>
            <a:chExt cx="9144000" cy="217843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5060" t="12932" b="61066"/>
            <a:stretch>
              <a:fillRect/>
            </a:stretch>
          </p:blipFill>
          <p:spPr bwMode="auto">
            <a:xfrm>
              <a:off x="1619671" y="0"/>
              <a:ext cx="5904657" cy="1556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2932"/>
            <a:stretch>
              <a:fillRect/>
            </a:stretch>
          </p:blipFill>
          <p:spPr bwMode="auto">
            <a:xfrm>
              <a:off x="0" y="0"/>
              <a:ext cx="1660196" cy="217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2932"/>
            <a:stretch>
              <a:fillRect/>
            </a:stretch>
          </p:blipFill>
          <p:spPr bwMode="auto">
            <a:xfrm flipH="1">
              <a:off x="7483804" y="0"/>
              <a:ext cx="1660196" cy="217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8379" t="42979" r="2946" b="27831"/>
            <a:stretch>
              <a:fillRect/>
            </a:stretch>
          </p:blipFill>
          <p:spPr bwMode="auto">
            <a:xfrm>
              <a:off x="1619670" y="692696"/>
              <a:ext cx="5976665" cy="81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8379" t="42979" r="2946" b="27831"/>
            <a:stretch>
              <a:fillRect/>
            </a:stretch>
          </p:blipFill>
          <p:spPr bwMode="auto">
            <a:xfrm>
              <a:off x="1619672" y="651641"/>
              <a:ext cx="5904656" cy="81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367" t="75058" r="2946"/>
            <a:stretch>
              <a:fillRect/>
            </a:stretch>
          </p:blipFill>
          <p:spPr bwMode="auto">
            <a:xfrm>
              <a:off x="1403648" y="1556792"/>
              <a:ext cx="6120680" cy="62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ttangolo 6"/>
          <p:cNvSpPr/>
          <p:nvPr/>
        </p:nvSpPr>
        <p:spPr>
          <a:xfrm>
            <a:off x="1944216" y="1628800"/>
            <a:ext cx="615617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buClr>
                <a:srgbClr val="B80088"/>
              </a:buClr>
            </a:pPr>
            <a:r>
              <a:rPr lang="it-IT" sz="24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Ideas</a:t>
            </a:r>
            <a:r>
              <a:rPr lang="it-IT" sz="24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and </a:t>
            </a:r>
            <a:r>
              <a:rPr lang="it-IT" sz="24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suggestions</a:t>
            </a:r>
            <a:r>
              <a:rPr lang="it-IT" sz="24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for</a:t>
            </a:r>
            <a:endParaRPr lang="it-IT" sz="2400" b="1" dirty="0" smtClean="0">
              <a:solidFill>
                <a:srgbClr val="FF388C">
                  <a:lumMod val="75000"/>
                </a:srgbClr>
              </a:solidFill>
              <a:latin typeface="+mj-lt"/>
            </a:endParaRPr>
          </a:p>
          <a:p>
            <a:pPr algn="ctr">
              <a:lnSpc>
                <a:spcPts val="2800"/>
              </a:lnSpc>
              <a:buClr>
                <a:srgbClr val="B80088"/>
              </a:buClr>
            </a:pPr>
            <a:r>
              <a:rPr lang="it-IT" sz="24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IMMEDIATE ACTIONS</a:t>
            </a:r>
            <a:endParaRPr lang="it-IT" sz="2400" dirty="0">
              <a:solidFill>
                <a:srgbClr val="FF388C">
                  <a:lumMod val="75000"/>
                </a:srgbClr>
              </a:solidFill>
              <a:latin typeface="+mj-lt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68052" y="5186838"/>
            <a:ext cx="7691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Making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people’s 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stay 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more</a:t>
            </a:r>
            <a:r>
              <a:rPr lang="it-IT" sz="2000" dirty="0" smtClean="0">
                <a:solidFill>
                  <a:srgbClr val="00349E"/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comfortable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 facilitate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their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privacy</a:t>
            </a:r>
            <a:endParaRPr lang="en-US" sz="2000" b="1" dirty="0">
              <a:solidFill>
                <a:srgbClr val="FF388C">
                  <a:lumMod val="75000"/>
                </a:srgbClr>
              </a:solidFill>
              <a:latin typeface="+mj-lt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68052" y="5901982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ct val="20000"/>
              </a:spcBef>
              <a:buClr>
                <a:srgbClr val="CC00CC"/>
              </a:buClr>
              <a:buSzPct val="50000"/>
            </a:pP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Adopting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differentiated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interior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decorations</a:t>
            </a:r>
            <a:r>
              <a:rPr lang="it-IT" sz="2000" dirty="0" smtClean="0">
                <a:solidFill>
                  <a:srgbClr val="00349E"/>
                </a:solidFill>
                <a:latin typeface="+mj-lt"/>
              </a:rPr>
              <a:t>,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each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suited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to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the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various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</a:p>
          <a:p>
            <a:pPr marL="0" lvl="1" algn="just">
              <a:spcBef>
                <a:spcPct val="20000"/>
              </a:spcBef>
              <a:buClr>
                <a:srgbClr val="CC00CC"/>
              </a:buClr>
              <a:buSzPct val="50000"/>
            </a:pP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therapeutical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spaces</a:t>
            </a:r>
            <a:endParaRPr lang="it-IT" sz="2000" b="1" dirty="0">
              <a:solidFill>
                <a:srgbClr val="FF388C">
                  <a:lumMod val="75000"/>
                </a:srgbClr>
              </a:solidFill>
              <a:latin typeface="+mj-lt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68052" y="3448774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Introducing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green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areas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both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inside and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the hospital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68052" y="4163918"/>
            <a:ext cx="8207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Improving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the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internal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pathways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adopting</a:t>
            </a:r>
            <a:r>
              <a:rPr lang="it-IT" sz="2000" dirty="0" smtClean="0">
                <a:solidFill>
                  <a:srgbClr val="00349E"/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clear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and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legible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signs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</a:p>
          <a:p>
            <a:pPr algn="just"/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order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reduce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degree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of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disorientation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68052" y="2733630"/>
            <a:ext cx="8208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Doing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away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with the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colour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grey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by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introducing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warm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,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welcoming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colours</a:t>
            </a:r>
            <a:r>
              <a:rPr lang="it-IT" sz="2000" b="1" dirty="0" smtClean="0">
                <a:solidFill>
                  <a:srgbClr val="FF388C">
                    <a:lumMod val="75000"/>
                  </a:srgbClr>
                </a:solidFill>
                <a:latin typeface="+mj-lt"/>
              </a:rPr>
              <a:t> </a:t>
            </a:r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2" name="Text Box 128"/>
          <p:cNvSpPr txBox="1">
            <a:spLocks noChangeArrowheads="1"/>
          </p:cNvSpPr>
          <p:nvPr/>
        </p:nvSpPr>
        <p:spPr bwMode="auto">
          <a:xfrm>
            <a:off x="149535" y="2765568"/>
            <a:ext cx="3129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0" hangingPunct="0"/>
            <a:r>
              <a:rPr lang="it-IT" sz="2000" b="1" dirty="0">
                <a:ln/>
                <a:solidFill>
                  <a:srgbClr val="FF388C">
                    <a:lumMod val="75000"/>
                  </a:srgbClr>
                </a:solidFill>
                <a:latin typeface="+mj-lt"/>
                <a:cs typeface="Aharoni" pitchFamily="2" charset="-79"/>
              </a:rPr>
              <a:t>*</a:t>
            </a:r>
          </a:p>
        </p:txBody>
      </p:sp>
      <p:sp>
        <p:nvSpPr>
          <p:cNvPr id="25" name="Text Box 128"/>
          <p:cNvSpPr txBox="1">
            <a:spLocks noChangeArrowheads="1"/>
          </p:cNvSpPr>
          <p:nvPr/>
        </p:nvSpPr>
        <p:spPr bwMode="auto">
          <a:xfrm>
            <a:off x="149535" y="3525718"/>
            <a:ext cx="3129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0" hangingPunct="0"/>
            <a:r>
              <a:rPr lang="it-IT" sz="2000" b="1" dirty="0">
                <a:ln/>
                <a:solidFill>
                  <a:srgbClr val="FF388C">
                    <a:lumMod val="75000"/>
                  </a:srgbClr>
                </a:solidFill>
                <a:latin typeface="+mj-lt"/>
                <a:cs typeface="Aharoni" pitchFamily="2" charset="-79"/>
              </a:rPr>
              <a:t>*</a:t>
            </a:r>
          </a:p>
        </p:txBody>
      </p:sp>
      <p:sp>
        <p:nvSpPr>
          <p:cNvPr id="26" name="Text Box 128"/>
          <p:cNvSpPr txBox="1">
            <a:spLocks noChangeArrowheads="1"/>
          </p:cNvSpPr>
          <p:nvPr/>
        </p:nvSpPr>
        <p:spPr bwMode="auto">
          <a:xfrm>
            <a:off x="149535" y="4245798"/>
            <a:ext cx="3129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0" hangingPunct="0"/>
            <a:r>
              <a:rPr lang="it-IT" sz="2000" b="1" dirty="0">
                <a:ln/>
                <a:solidFill>
                  <a:srgbClr val="FF388C">
                    <a:lumMod val="75000"/>
                  </a:srgbClr>
                </a:solidFill>
                <a:latin typeface="+mj-lt"/>
                <a:cs typeface="Aharoni" pitchFamily="2" charset="-79"/>
              </a:rPr>
              <a:t>*</a:t>
            </a:r>
          </a:p>
        </p:txBody>
      </p:sp>
      <p:sp>
        <p:nvSpPr>
          <p:cNvPr id="27" name="Text Box 128"/>
          <p:cNvSpPr txBox="1">
            <a:spLocks noChangeArrowheads="1"/>
          </p:cNvSpPr>
          <p:nvPr/>
        </p:nvSpPr>
        <p:spPr bwMode="auto">
          <a:xfrm>
            <a:off x="149535" y="5213840"/>
            <a:ext cx="3129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0" hangingPunct="0"/>
            <a:r>
              <a:rPr lang="it-IT" sz="2000" b="1" dirty="0">
                <a:ln/>
                <a:solidFill>
                  <a:srgbClr val="FF388C">
                    <a:lumMod val="75000"/>
                  </a:srgbClr>
                </a:solidFill>
                <a:latin typeface="+mj-lt"/>
                <a:cs typeface="Aharoni" pitchFamily="2" charset="-79"/>
              </a:rPr>
              <a:t>*</a:t>
            </a:r>
          </a:p>
        </p:txBody>
      </p:sp>
      <p:sp>
        <p:nvSpPr>
          <p:cNvPr id="28" name="Text Box 128"/>
          <p:cNvSpPr txBox="1">
            <a:spLocks noChangeArrowheads="1"/>
          </p:cNvSpPr>
          <p:nvPr/>
        </p:nvSpPr>
        <p:spPr bwMode="auto">
          <a:xfrm>
            <a:off x="149535" y="5933920"/>
            <a:ext cx="3129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0" hangingPunct="0"/>
            <a:r>
              <a:rPr lang="it-IT" sz="2000" b="1" dirty="0" smtClean="0">
                <a:ln/>
                <a:solidFill>
                  <a:srgbClr val="FF388C">
                    <a:lumMod val="75000"/>
                  </a:srgbClr>
                </a:solidFill>
                <a:latin typeface="+mj-lt"/>
                <a:cs typeface="Aharoni" pitchFamily="2" charset="-79"/>
              </a:rPr>
              <a:t>*</a:t>
            </a:r>
            <a:endParaRPr lang="it-IT" sz="2000" b="1" dirty="0">
              <a:ln/>
              <a:solidFill>
                <a:srgbClr val="FF388C">
                  <a:lumMod val="75000"/>
                </a:srgbClr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388623" y="-25643"/>
            <a:ext cx="66254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The first step of the Foundation…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630362" y="636588"/>
            <a:ext cx="5880121" cy="7357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listen to the needs and expectations of those within the Hospital</a:t>
            </a:r>
            <a:endParaRPr lang="en-US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1" name="Gruppo 16"/>
          <p:cNvGrpSpPr/>
          <p:nvPr/>
        </p:nvGrpSpPr>
        <p:grpSpPr>
          <a:xfrm>
            <a:off x="827584" y="1340768"/>
            <a:ext cx="2363282" cy="720080"/>
            <a:chOff x="1038548" y="1812697"/>
            <a:chExt cx="2363282" cy="720080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8000">
                <a:schemeClr val="accent1">
                  <a:lumMod val="75000"/>
                </a:schemeClr>
              </a:gs>
            </a:gsLst>
            <a:lin ang="18900000" scaled="1"/>
          </a:gradFill>
        </p:grpSpPr>
        <p:sp>
          <p:nvSpPr>
            <p:cNvPr id="32" name="Ovale 31"/>
            <p:cNvSpPr/>
            <p:nvPr/>
          </p:nvSpPr>
          <p:spPr>
            <a:xfrm>
              <a:off x="1038548" y="1812697"/>
              <a:ext cx="2363282" cy="72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1177401" y="1916832"/>
              <a:ext cx="202138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/>
              <a:r>
                <a:rPr lang="it-IT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6 focus </a:t>
              </a:r>
              <a:r>
                <a:rPr lang="it-IT" sz="24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groups</a:t>
              </a:r>
              <a:endPara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123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  <p:bldP spid="22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-1450" r="12505" b="12340"/>
          <a:stretch>
            <a:fillRect/>
          </a:stretch>
        </p:blipFill>
        <p:spPr bwMode="auto">
          <a:xfrm>
            <a:off x="0" y="-126505"/>
            <a:ext cx="9144000" cy="6984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e 4"/>
          <p:cNvSpPr/>
          <p:nvPr/>
        </p:nvSpPr>
        <p:spPr>
          <a:xfrm>
            <a:off x="72008" y="72008"/>
            <a:ext cx="4283968" cy="2420888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83704" y="188640"/>
            <a:ext cx="4032448" cy="1770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buClr>
                <a:srgbClr val="CC00CC"/>
              </a:buClr>
              <a:buSzPct val="50000"/>
              <a:tabLst>
                <a:tab pos="361950" algn="l"/>
              </a:tabLst>
            </a:pP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All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this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must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not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be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rgbClr val="CC00CC"/>
              </a:buClr>
              <a:buSzPct val="50000"/>
              <a:tabLst>
                <a:tab pos="361950" algn="l"/>
              </a:tabLst>
            </a:pP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looked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upon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simply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as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a “mere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structural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decorative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facelift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”</a:t>
            </a:r>
          </a:p>
        </p:txBody>
      </p:sp>
      <p:sp>
        <p:nvSpPr>
          <p:cNvPr id="9" name="Ovale 8"/>
          <p:cNvSpPr/>
          <p:nvPr/>
        </p:nvSpPr>
        <p:spPr>
          <a:xfrm>
            <a:off x="3589140" y="3947914"/>
            <a:ext cx="5483454" cy="2649438"/>
          </a:xfrm>
          <a:prstGeom prst="ellipse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9999">
                <a:schemeClr val="accent2">
                  <a:lumMod val="40000"/>
                  <a:lumOff val="60000"/>
                </a:schemeClr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666500" y="4293096"/>
            <a:ext cx="53651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0500" indent="-190500" algn="ctr">
              <a:lnSpc>
                <a:spcPts val="2400"/>
              </a:lnSpc>
              <a:spcBef>
                <a:spcPct val="20000"/>
              </a:spcBef>
              <a:buClr>
                <a:srgbClr val="CC00CC"/>
              </a:buClr>
              <a:buSzPct val="50000"/>
              <a:buFont typeface="Wingdings" pitchFamily="2" charset="2"/>
              <a:buChar char="§"/>
            </a:pPr>
            <a:endParaRPr lang="it-IT" sz="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algn="ctr">
              <a:lnSpc>
                <a:spcPts val="2400"/>
              </a:lnSpc>
              <a:spcBef>
                <a:spcPct val="20000"/>
              </a:spcBef>
              <a:buClr>
                <a:srgbClr val="CC00CC"/>
              </a:buClr>
              <a:buSzPct val="50000"/>
            </a:pP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Clinical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experiences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have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shown</a:t>
            </a:r>
            <a:endParaRPr lang="it-IT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algn="ctr">
              <a:lnSpc>
                <a:spcPts val="2400"/>
              </a:lnSpc>
              <a:spcBef>
                <a:spcPct val="20000"/>
              </a:spcBef>
              <a:buClr>
                <a:srgbClr val="CC00CC"/>
              </a:buClr>
              <a:buSzPct val="50000"/>
            </a:pP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how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a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pleasant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environment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20000"/>
              </a:spcBef>
              <a:buClr>
                <a:srgbClr val="CC00CC"/>
              </a:buClr>
              <a:buSzPct val="50000"/>
            </a:pP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positively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influences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the </a:t>
            </a:r>
            <a:r>
              <a:rPr lang="it-I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care </a:t>
            </a:r>
            <a:r>
              <a:rPr lang="it-IT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process</a:t>
            </a:r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endParaRPr lang="it-IT" sz="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21650" t="18500" r="25785" b="43700"/>
          <a:stretch>
            <a:fillRect/>
          </a:stretch>
        </p:blipFill>
        <p:spPr bwMode="auto">
          <a:xfrm rot="454793">
            <a:off x="918817" y="5800858"/>
            <a:ext cx="2101929" cy="85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28147" t="18500" r="42913" b="69950"/>
          <a:stretch>
            <a:fillRect/>
          </a:stretch>
        </p:blipFill>
        <p:spPr bwMode="auto">
          <a:xfrm rot="450101">
            <a:off x="983144" y="2691820"/>
            <a:ext cx="1973275" cy="44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 l="12500" t="55649" r="5113" b="24401"/>
          <a:stretch>
            <a:fillRect/>
          </a:stretch>
        </p:blipFill>
        <p:spPr bwMode="auto">
          <a:xfrm rot="21163082">
            <a:off x="195831" y="3363873"/>
            <a:ext cx="3547900" cy="4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 l="27557" t="54200" r="32281" b="32150"/>
          <a:stretch>
            <a:fillRect/>
          </a:stretch>
        </p:blipFill>
        <p:spPr bwMode="auto">
          <a:xfrm rot="21289549">
            <a:off x="650767" y="4122991"/>
            <a:ext cx="2638029" cy="50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 l="11513" t="31663" r="50097" b="47900"/>
          <a:stretch>
            <a:fillRect/>
          </a:stretch>
        </p:blipFill>
        <p:spPr bwMode="auto">
          <a:xfrm rot="21320535">
            <a:off x="660977" y="4902137"/>
            <a:ext cx="2617609" cy="7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-612574" y="2524428"/>
            <a:ext cx="10345889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Scientific evidence shows that </a:t>
            </a:r>
          </a:p>
          <a:p>
            <a:pPr algn="ctr"/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en-US" sz="2300" b="1" dirty="0" smtClean="0">
                <a:solidFill>
                  <a:srgbClr val="00B0F0"/>
                </a:solidFill>
              </a:rPr>
              <a:t>comfortable environment 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and the view of </a:t>
            </a:r>
            <a:r>
              <a:rPr lang="en-US" sz="2300" b="1" dirty="0" smtClean="0">
                <a:solidFill>
                  <a:srgbClr val="00B0F0"/>
                </a:solidFill>
              </a:rPr>
              <a:t>pleasant images 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are able to: </a:t>
            </a:r>
          </a:p>
          <a:p>
            <a:pPr algn="ctr"/>
            <a:r>
              <a:rPr lang="en-US" sz="2300" b="1" dirty="0" smtClean="0">
                <a:solidFill>
                  <a:srgbClr val="00B0F0"/>
                </a:solidFill>
              </a:rPr>
              <a:t>reduce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en-US" sz="2300" b="1" dirty="0" smtClean="0">
                <a:solidFill>
                  <a:srgbClr val="00B0F0"/>
                </a:solidFill>
              </a:rPr>
              <a:t>perception of pain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 and the </a:t>
            </a:r>
            <a:r>
              <a:rPr lang="en-US" sz="2300" b="1" dirty="0" smtClean="0">
                <a:solidFill>
                  <a:srgbClr val="00B0F0"/>
                </a:solidFill>
              </a:rPr>
              <a:t>time of hospitalization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   </a:t>
            </a:r>
            <a:r>
              <a:rPr lang="en-US" sz="2300" b="1" dirty="0" smtClean="0">
                <a:solidFill>
                  <a:srgbClr val="00B0F0"/>
                </a:solidFill>
              </a:rPr>
              <a:t>promote post-operative recovery 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and </a:t>
            </a:r>
          </a:p>
          <a:p>
            <a:pPr algn="ctr"/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  </a:t>
            </a:r>
            <a:r>
              <a:rPr lang="en-US" sz="2300" b="1" dirty="0" smtClean="0">
                <a:solidFill>
                  <a:srgbClr val="00B0F0"/>
                </a:solidFill>
              </a:rPr>
              <a:t>accelerate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 the process of </a:t>
            </a:r>
            <a:r>
              <a:rPr lang="en-US" sz="2300" b="1" dirty="0" smtClean="0">
                <a:solidFill>
                  <a:srgbClr val="00B0F0"/>
                </a:solidFill>
              </a:rPr>
              <a:t>wound healing</a:t>
            </a:r>
            <a:endParaRPr lang="en-GB" sz="2300" b="1" dirty="0">
              <a:solidFill>
                <a:srgbClr val="00B0F0"/>
              </a:solidFill>
            </a:endParaRPr>
          </a:p>
          <a:p>
            <a:pPr algn="ctr"/>
            <a:endParaRPr lang="it-IT" sz="2300" dirty="0">
              <a:solidFill>
                <a:srgbClr val="002060"/>
              </a:solidFill>
            </a:endParaRPr>
          </a:p>
        </p:txBody>
      </p:sp>
      <p:pic>
        <p:nvPicPr>
          <p:cNvPr id="1030" name="Picture 6" descr="Campo di grano orizzontal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8127" b="48580"/>
          <a:stretch>
            <a:fillRect/>
          </a:stretch>
        </p:blipFill>
        <p:spPr bwMode="auto">
          <a:xfrm>
            <a:off x="3" y="-2673"/>
            <a:ext cx="9143999" cy="256490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t="19760" b="23792"/>
          <a:stretch>
            <a:fillRect/>
          </a:stretch>
        </p:blipFill>
        <p:spPr bwMode="auto">
          <a:xfrm>
            <a:off x="0" y="4365104"/>
            <a:ext cx="914400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264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gamtorino.it/img_pagine/Logo-FTM-05_copia_20091017112623.__412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1854014" cy="171451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51520" y="836712"/>
            <a:ext cx="8649255" cy="5688631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>
                    <a:lumMod val="50000"/>
                  </a:schemeClr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96752"/>
            <a:ext cx="1470508" cy="147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9" t="4993" r="60031" b="15765"/>
          <a:stretch/>
        </p:blipFill>
        <p:spPr bwMode="auto">
          <a:xfrm>
            <a:off x="714348" y="5453254"/>
            <a:ext cx="2136884" cy="88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8" t="13614" r="2677" b="14164"/>
          <a:stretch/>
        </p:blipFill>
        <p:spPr bwMode="auto">
          <a:xfrm>
            <a:off x="6215074" y="3286124"/>
            <a:ext cx="2286016" cy="12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://www.artelabonline.com/article_files/art_491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643182"/>
            <a:ext cx="2000264" cy="1065499"/>
          </a:xfrm>
          <a:prstGeom prst="rect">
            <a:avLst/>
          </a:prstGeom>
          <a:noFill/>
        </p:spPr>
      </p:pic>
      <p:pic>
        <p:nvPicPr>
          <p:cNvPr id="11" name="Picture 4" descr="http://www.audiosonica.com/img/news/cons_torin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6869" y="5316850"/>
            <a:ext cx="2224221" cy="1011009"/>
          </a:xfrm>
          <a:prstGeom prst="rect">
            <a:avLst/>
          </a:prstGeom>
          <a:noFill/>
        </p:spPr>
      </p:pic>
      <p:pic>
        <p:nvPicPr>
          <p:cNvPr id="12" name="Picture 6" descr="http://www.susaculture.org/logo_susacultur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2857496"/>
            <a:ext cx="2293688" cy="754502"/>
          </a:xfrm>
          <a:prstGeom prst="rect">
            <a:avLst/>
          </a:prstGeom>
          <a:noFill/>
        </p:spPr>
      </p:pic>
      <p:pic>
        <p:nvPicPr>
          <p:cNvPr id="13" name="Picture 8" descr="http://t1.gstatic.com/images?q=tbn:ANd9GcQb2Fg_GR5lgn24o-wwNbyLRujk1m8NJr0g0PrO6jwQklK_8kOhb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5510568"/>
            <a:ext cx="2024929" cy="847390"/>
          </a:xfrm>
          <a:prstGeom prst="rect">
            <a:avLst/>
          </a:prstGeom>
          <a:noFill/>
        </p:spPr>
      </p:pic>
      <p:pic>
        <p:nvPicPr>
          <p:cNvPr id="14" name="Picture 10" descr="http://www.isapassoni.it/images/index/home1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8622" y="4143380"/>
            <a:ext cx="1561676" cy="1039452"/>
          </a:xfrm>
          <a:prstGeom prst="rect">
            <a:avLst/>
          </a:prstGeom>
          <a:noFill/>
        </p:spPr>
      </p:pic>
      <p:pic>
        <p:nvPicPr>
          <p:cNvPr id="15" name="Picture 2" descr="http://mardousthinkingaboutshoes.files.wordpress.com/2013/11/artissima_logo2013.jpg?w=64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9D7E8"/>
              </a:clrFrom>
              <a:clrTo>
                <a:srgbClr val="F9D7E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4109437"/>
            <a:ext cx="1034076" cy="1034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pload.wikimedia.org/wikipedia/it/thumb/1/1b/Logo_Palazzo_Madama_Torino.png/480px-Logo_Palazzo_Madama_Torin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86" y="714355"/>
            <a:ext cx="2116541" cy="2116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1403648" y="190381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66"/>
                </a:solidFill>
              </a:rPr>
              <a:t>ART &amp; HEALTH PLATFORM</a:t>
            </a:r>
            <a:endParaRPr lang="it-IT" sz="3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51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27384"/>
            <a:ext cx="9180512" cy="688538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0408" r="14578"/>
          <a:stretch>
            <a:fillRect/>
          </a:stretch>
        </p:blipFill>
        <p:spPr bwMode="auto">
          <a:xfrm>
            <a:off x="-313420" y="-243408"/>
            <a:ext cx="9457420" cy="7344816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136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85384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000" y="0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3573416"/>
            <a:ext cx="439248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4000" y="-27384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838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50"/>
            <a:ext cx="9236402" cy="689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7386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 descr="https://dl-web.dropbox.com/get/fotoFMAMDD/foto/salaAttesa_salaParto_PRE/DSC_0952.JPG?w=6392569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2" name="AutoShape 4" descr="https://dl-web.dropbox.com/get/fotoFMAMDD/foto/salaAttesa_salaParto_PRE/DSC_0952.JPG?w=63925698"/>
          <p:cNvSpPr>
            <a:spLocks noChangeAspect="1" noChangeArrowheads="1"/>
          </p:cNvSpPr>
          <p:nvPr/>
        </p:nvSpPr>
        <p:spPr bwMode="auto">
          <a:xfrm>
            <a:off x="63500" y="-136525"/>
            <a:ext cx="3095625" cy="4610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4" name="AutoShape 6" descr="https://dl-web.dropbox.com/get/fotoFMAMDD/foto/salaAttesa_salaParto_PRE/DSC_0952.JPG?w=63925698"/>
          <p:cNvSpPr>
            <a:spLocks noChangeAspect="1" noChangeArrowheads="1"/>
          </p:cNvSpPr>
          <p:nvPr/>
        </p:nvSpPr>
        <p:spPr bwMode="auto">
          <a:xfrm>
            <a:off x="63500" y="-136525"/>
            <a:ext cx="3095625" cy="4610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6" name="AutoShape 8" descr="https://dl-web.dropbox.com/get/fotoFMAMDD/foto/salaAttesa_salaParto_PRE/DSC_0952.JPG?w=63925698"/>
          <p:cNvSpPr>
            <a:spLocks noChangeAspect="1" noChangeArrowheads="1"/>
          </p:cNvSpPr>
          <p:nvPr/>
        </p:nvSpPr>
        <p:spPr bwMode="auto">
          <a:xfrm>
            <a:off x="63500" y="-136525"/>
            <a:ext cx="3095625" cy="4610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4029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0"/>
            <a:ext cx="460324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4029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0281" y="-579586"/>
            <a:ext cx="4992279" cy="743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788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0"/>
            <a:ext cx="69869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foto MMD\DSC_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9119" y="0"/>
            <a:ext cx="417488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635304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lab01\Desktop\IMG_1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87589" y="320654"/>
            <a:ext cx="7296813" cy="597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41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-36512" y="44624"/>
            <a:ext cx="9145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idea </a:t>
            </a:r>
            <a:r>
              <a:rPr lang="it-IT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was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born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from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experiences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 the Sant’Anna Hospital in Torino</a:t>
            </a:r>
          </a:p>
        </p:txBody>
      </p:sp>
      <p:sp>
        <p:nvSpPr>
          <p:cNvPr id="7" name="Rettangolo 6"/>
          <p:cNvSpPr/>
          <p:nvPr/>
        </p:nvSpPr>
        <p:spPr>
          <a:xfrm>
            <a:off x="2123728" y="1684546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Of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those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who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work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there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every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day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and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who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asked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themselves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what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else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they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could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do…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4625841"/>
            <a:ext cx="5868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Of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those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who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came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to Sant’Anna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patients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or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visitors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who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felt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satisfied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medical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services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offered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but…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thought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something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was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missing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 the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facilities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574032" y="2348880"/>
            <a:ext cx="6102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provide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better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response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women’s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desires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expectations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b="48110"/>
          <a:stretch>
            <a:fillRect/>
          </a:stretch>
        </p:blipFill>
        <p:spPr bwMode="auto">
          <a:xfrm>
            <a:off x="7215153" y="3356992"/>
            <a:ext cx="2037367" cy="1583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2364251" cy="1773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869160"/>
            <a:ext cx="1475656" cy="2047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6" descr="medico-donna-4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752478"/>
            <a:ext cx="2026556" cy="126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 l="49137" t="8494" r="11174" b="26383"/>
          <a:stretch>
            <a:fillRect/>
          </a:stretch>
        </p:blipFill>
        <p:spPr bwMode="auto">
          <a:xfrm>
            <a:off x="5868144" y="4991969"/>
            <a:ext cx="1703767" cy="1866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Connettore 1 10"/>
          <p:cNvCxnSpPr/>
          <p:nvPr/>
        </p:nvCxnSpPr>
        <p:spPr>
          <a:xfrm flipH="1">
            <a:off x="36513" y="1124744"/>
            <a:ext cx="9143999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lab01\Desktop\IMG_1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04056" y="1228192"/>
            <a:ext cx="6669360" cy="444624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6" name="Picture 2" descr="F:\foto MMD\DSC_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6632"/>
            <a:ext cx="4289863" cy="6669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75084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foto ospedale fondazione\gabry corridoio mensa-4417+scale\IMG_1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46" y="214290"/>
            <a:ext cx="4447016" cy="6429420"/>
          </a:xfrm>
          <a:prstGeom prst="rect">
            <a:avLst/>
          </a:prstGeom>
          <a:noFill/>
        </p:spPr>
      </p:pic>
      <p:pic>
        <p:nvPicPr>
          <p:cNvPr id="6146" name="Picture 2" descr="F:\foto ospedale fondazione\gabry corridoio mensa-4417+scale\IMG_1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333873" cy="3250405"/>
          </a:xfrm>
          <a:prstGeom prst="rect">
            <a:avLst/>
          </a:prstGeom>
          <a:noFill/>
        </p:spPr>
      </p:pic>
      <p:pic>
        <p:nvPicPr>
          <p:cNvPr id="6147" name="Picture 3" descr="F:\foto ospedale fondazione\gabry corridoio mensa-4417+scale\IMG_18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876"/>
            <a:ext cx="4357718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594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Foto Prof.Benedetto\foto scale sala parto\IMG_22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77"/>
          <a:stretch/>
        </p:blipFill>
        <p:spPr bwMode="auto">
          <a:xfrm>
            <a:off x="107504" y="188640"/>
            <a:ext cx="4317794" cy="6525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Foto Prof.Benedetto\foto scale sala parto\IMG_22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524"/>
          <a:stretch/>
        </p:blipFill>
        <p:spPr bwMode="auto">
          <a:xfrm>
            <a:off x="4572000" y="222015"/>
            <a:ext cx="4464496" cy="3062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Foto Prof.Benedetto\foto scale sala parto\IMG_2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2996"/>
            <a:ext cx="4464496" cy="3309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30285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 Segreteria\foto corridoio colposcopia Prima\IMG_26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65"/>
          <a:stretch/>
        </p:blipFill>
        <p:spPr bwMode="auto">
          <a:xfrm>
            <a:off x="138023" y="138336"/>
            <a:ext cx="4324467" cy="6609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 Segreteria\foto corridoio colposcopia Prima\IMG_26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50"/>
          <a:stretch/>
        </p:blipFill>
        <p:spPr bwMode="auto">
          <a:xfrm>
            <a:off x="6935638" y="3407336"/>
            <a:ext cx="2042107" cy="3334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1 Segreteria\foto corridoio colposcopia Prima\IMG_26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09"/>
          <a:stretch/>
        </p:blipFill>
        <p:spPr bwMode="auto">
          <a:xfrm>
            <a:off x="4625527" y="149688"/>
            <a:ext cx="4352486" cy="3171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1 Segreteria\foto corridoio colposcopia Prima\IMG_26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51"/>
          <a:stretch/>
        </p:blipFill>
        <p:spPr bwMode="auto">
          <a:xfrm>
            <a:off x="4644008" y="3407336"/>
            <a:ext cx="2206732" cy="3334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LAB10\Disco_f\1 Segreteria\FOTO\foto corrodoio colposcopia Dopo\IMG_35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9" y="148672"/>
            <a:ext cx="4297027" cy="6579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SLAB10\Disco_f\1 Segreteria\FOTO\foto corrodoio colposcopia Dopo\IMG_35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45" y="148671"/>
            <a:ext cx="4438805" cy="3181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SLAB10\Disco_f\1 Segreteria\FOTO\foto corrodoio colposcopia Dopo\IMG_35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45" y="3407336"/>
            <a:ext cx="2256137" cy="3320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\\SLAB10\Disco_f\1 Segreteria\FOTO\foto corrodoio colposcopia Dopo\IMG_35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94" y="3407336"/>
            <a:ext cx="2112556" cy="3320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98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foto MMD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28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foto MMD\tumblr_m4bzkuVQUV1rpojn2o2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243408"/>
            <a:ext cx="281717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0"/>
            <a:ext cx="3059832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8171" y="4437112"/>
            <a:ext cx="3072341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F:\foto MMD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36304"/>
            <a:ext cx="6704081" cy="422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30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foto MMD\pistolet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36" y="2736304"/>
            <a:ext cx="2664924" cy="4293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5" y="-13648"/>
            <a:ext cx="5796136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F:\foto MMD\DSC_04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699"/>
          <a:stretch>
            <a:fillRect/>
          </a:stretch>
        </p:blipFill>
        <p:spPr bwMode="auto">
          <a:xfrm>
            <a:off x="-252536" y="3429000"/>
            <a:ext cx="5868144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517933"/>
            <a:ext cx="3419872" cy="39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F:\foto MMD\pistoletto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78" t="12816"/>
          <a:stretch>
            <a:fillRect/>
          </a:stretch>
        </p:blipFill>
        <p:spPr bwMode="auto">
          <a:xfrm>
            <a:off x="7308304" y="3429000"/>
            <a:ext cx="217938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94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4707"/>
            <a:ext cx="3600400" cy="467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57124" y="326093"/>
            <a:ext cx="3541519" cy="26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F:\foto MMD\DSC_1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5641485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foto MMD\DSC_1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724127" cy="3503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foto MMD\DSC_10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-602041" y="347315"/>
            <a:ext cx="3731225" cy="2527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2409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lab01\Desktop\Nuova cartella\IMG_3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2" y="2064507"/>
            <a:ext cx="6471792" cy="4853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lab01\Desktop\Nuova cartella\IMG_1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3902024"/>
            <a:ext cx="2843808" cy="2955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ab01\Desktop\Nuova cartella\IMG_0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8" y="-17425"/>
            <a:ext cx="3072150" cy="4130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lab01\Desktop\Nuova cartella\IMG_0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87" y="0"/>
            <a:ext cx="2985513" cy="4113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lab01\Desktop\Nuova cartella\IMG_1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-17426"/>
            <a:ext cx="3098655" cy="4130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14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DSCN2311"/>
          <p:cNvPicPr>
            <a:picLocks noChangeAspect="1" noChangeArrowheads="1"/>
          </p:cNvPicPr>
          <p:nvPr/>
        </p:nvPicPr>
        <p:blipFill>
          <a:blip r:embed="rId3" cstate="print"/>
          <a:srcRect r="8108"/>
          <a:stretch>
            <a:fillRect/>
          </a:stretch>
        </p:blipFill>
        <p:spPr bwMode="auto">
          <a:xfrm>
            <a:off x="216538" y="803728"/>
            <a:ext cx="3538664" cy="520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DSCN1333"/>
          <p:cNvPicPr>
            <a:picLocks noChangeAspect="1" noChangeArrowheads="1"/>
          </p:cNvPicPr>
          <p:nvPr/>
        </p:nvPicPr>
        <p:blipFill>
          <a:blip r:embed="rId4" cstate="print"/>
          <a:srcRect l="11503"/>
          <a:stretch>
            <a:fillRect/>
          </a:stretch>
        </p:blipFill>
        <p:spPr bwMode="auto">
          <a:xfrm>
            <a:off x="3827210" y="289130"/>
            <a:ext cx="5077610" cy="347607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34933" r="9907" b="4250"/>
          <a:stretch/>
        </p:blipFill>
        <p:spPr bwMode="auto">
          <a:xfrm>
            <a:off x="4450330" y="3399118"/>
            <a:ext cx="3853474" cy="317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62519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 descr="F:\1 Segreteria\Fondazione MAMD\Torino MAGAZINE\Da inviare Torino Magazine\Foto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15616"/>
            <a:ext cx="9144000" cy="9994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tangolo 41"/>
          <p:cNvSpPr/>
          <p:nvPr/>
        </p:nvSpPr>
        <p:spPr>
          <a:xfrm>
            <a:off x="179512" y="3060016"/>
            <a:ext cx="8712968" cy="36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3"/>
          <p:cNvGrpSpPr/>
          <p:nvPr/>
        </p:nvGrpSpPr>
        <p:grpSpPr>
          <a:xfrm>
            <a:off x="1666726" y="1952823"/>
            <a:ext cx="7873826" cy="900113"/>
            <a:chOff x="1475656" y="1556792"/>
            <a:chExt cx="7873826" cy="900113"/>
          </a:xfrm>
        </p:grpSpPr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1475656" y="1700833"/>
              <a:ext cx="379253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buClr>
                  <a:srgbClr val="B80088"/>
                </a:buClr>
                <a:buSzPct val="150000"/>
              </a:pPr>
              <a:r>
                <a:rPr lang="it-IT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Hospital </a:t>
              </a:r>
              <a:r>
                <a:rPr lang="it-IT" sz="24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beds</a:t>
              </a:r>
              <a:r>
                <a:rPr lang="it-IT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: </a:t>
              </a:r>
              <a:r>
                <a:rPr lang="it-IT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432</a:t>
              </a:r>
              <a:endPara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 rot="4754404" flipH="1" flipV="1">
              <a:off x="4407470" y="1861592"/>
              <a:ext cx="304800" cy="603250"/>
              <a:chOff x="700" y="3405"/>
              <a:chExt cx="395" cy="414"/>
            </a:xfrm>
          </p:grpSpPr>
          <p:sp>
            <p:nvSpPr>
              <p:cNvPr id="56" name="Freeform 16"/>
              <p:cNvSpPr>
                <a:spLocks/>
              </p:cNvSpPr>
              <p:nvPr/>
            </p:nvSpPr>
            <p:spPr bwMode="auto">
              <a:xfrm rot="11540610" flipV="1">
                <a:off x="894" y="3423"/>
                <a:ext cx="201" cy="2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5"/>
                  </a:cxn>
                  <a:cxn ang="0">
                    <a:pos x="69" y="57"/>
                  </a:cxn>
                  <a:cxn ang="0">
                    <a:pos x="132" y="72"/>
                  </a:cxn>
                  <a:cxn ang="0">
                    <a:pos x="189" y="90"/>
                  </a:cxn>
                  <a:cxn ang="0">
                    <a:pos x="248" y="108"/>
                  </a:cxn>
                  <a:cxn ang="0">
                    <a:pos x="298" y="126"/>
                  </a:cxn>
                  <a:cxn ang="0">
                    <a:pos x="340" y="144"/>
                  </a:cxn>
                  <a:cxn ang="0">
                    <a:pos x="379" y="160"/>
                  </a:cxn>
                  <a:cxn ang="0">
                    <a:pos x="424" y="181"/>
                  </a:cxn>
                  <a:cxn ang="0">
                    <a:pos x="463" y="205"/>
                  </a:cxn>
                  <a:cxn ang="0">
                    <a:pos x="508" y="235"/>
                  </a:cxn>
                  <a:cxn ang="0">
                    <a:pos x="544" y="262"/>
                  </a:cxn>
                  <a:cxn ang="0">
                    <a:pos x="580" y="289"/>
                  </a:cxn>
                  <a:cxn ang="0">
                    <a:pos x="613" y="319"/>
                  </a:cxn>
                  <a:cxn ang="0">
                    <a:pos x="655" y="355"/>
                  </a:cxn>
                  <a:cxn ang="0">
                    <a:pos x="700" y="397"/>
                  </a:cxn>
                  <a:cxn ang="0">
                    <a:pos x="726" y="427"/>
                  </a:cxn>
                  <a:cxn ang="0">
                    <a:pos x="753" y="459"/>
                  </a:cxn>
                  <a:cxn ang="0">
                    <a:pos x="780" y="490"/>
                  </a:cxn>
                  <a:cxn ang="0">
                    <a:pos x="804" y="520"/>
                  </a:cxn>
                  <a:cxn ang="0">
                    <a:pos x="834" y="568"/>
                  </a:cxn>
                  <a:cxn ang="0">
                    <a:pos x="852" y="607"/>
                  </a:cxn>
                  <a:cxn ang="0">
                    <a:pos x="952" y="595"/>
                  </a:cxn>
                  <a:cxn ang="0">
                    <a:pos x="919" y="529"/>
                  </a:cxn>
                  <a:cxn ang="0">
                    <a:pos x="870" y="459"/>
                  </a:cxn>
                  <a:cxn ang="0">
                    <a:pos x="819" y="400"/>
                  </a:cxn>
                  <a:cxn ang="0">
                    <a:pos x="753" y="337"/>
                  </a:cxn>
                  <a:cxn ang="0">
                    <a:pos x="664" y="247"/>
                  </a:cxn>
                  <a:cxn ang="0">
                    <a:pos x="565" y="172"/>
                  </a:cxn>
                  <a:cxn ang="0">
                    <a:pos x="460" y="108"/>
                  </a:cxn>
                  <a:cxn ang="0">
                    <a:pos x="367" y="69"/>
                  </a:cxn>
                  <a:cxn ang="0">
                    <a:pos x="251" y="30"/>
                  </a:cxn>
                  <a:cxn ang="0">
                    <a:pos x="156" y="15"/>
                  </a:cxn>
                  <a:cxn ang="0">
                    <a:pos x="0" y="0"/>
                  </a:cxn>
                </a:cxnLst>
                <a:rect l="0" t="0" r="r" b="b"/>
                <a:pathLst>
                  <a:path w="952" h="607">
                    <a:moveTo>
                      <a:pt x="0" y="0"/>
                    </a:moveTo>
                    <a:lnTo>
                      <a:pt x="0" y="45"/>
                    </a:lnTo>
                    <a:lnTo>
                      <a:pt x="69" y="57"/>
                    </a:lnTo>
                    <a:lnTo>
                      <a:pt x="132" y="72"/>
                    </a:lnTo>
                    <a:lnTo>
                      <a:pt x="189" y="90"/>
                    </a:lnTo>
                    <a:lnTo>
                      <a:pt x="248" y="108"/>
                    </a:lnTo>
                    <a:lnTo>
                      <a:pt x="298" y="126"/>
                    </a:lnTo>
                    <a:lnTo>
                      <a:pt x="340" y="144"/>
                    </a:lnTo>
                    <a:lnTo>
                      <a:pt x="379" y="160"/>
                    </a:lnTo>
                    <a:lnTo>
                      <a:pt x="424" y="181"/>
                    </a:lnTo>
                    <a:lnTo>
                      <a:pt x="463" y="205"/>
                    </a:lnTo>
                    <a:lnTo>
                      <a:pt x="508" y="235"/>
                    </a:lnTo>
                    <a:lnTo>
                      <a:pt x="544" y="262"/>
                    </a:lnTo>
                    <a:lnTo>
                      <a:pt x="580" y="289"/>
                    </a:lnTo>
                    <a:lnTo>
                      <a:pt x="613" y="319"/>
                    </a:lnTo>
                    <a:lnTo>
                      <a:pt x="655" y="355"/>
                    </a:lnTo>
                    <a:lnTo>
                      <a:pt x="700" y="397"/>
                    </a:lnTo>
                    <a:lnTo>
                      <a:pt x="726" y="427"/>
                    </a:lnTo>
                    <a:lnTo>
                      <a:pt x="753" y="459"/>
                    </a:lnTo>
                    <a:lnTo>
                      <a:pt x="780" y="490"/>
                    </a:lnTo>
                    <a:lnTo>
                      <a:pt x="804" y="520"/>
                    </a:lnTo>
                    <a:lnTo>
                      <a:pt x="834" y="568"/>
                    </a:lnTo>
                    <a:lnTo>
                      <a:pt x="852" y="607"/>
                    </a:lnTo>
                    <a:lnTo>
                      <a:pt x="952" y="595"/>
                    </a:lnTo>
                    <a:lnTo>
                      <a:pt x="919" y="529"/>
                    </a:lnTo>
                    <a:lnTo>
                      <a:pt x="870" y="459"/>
                    </a:lnTo>
                    <a:lnTo>
                      <a:pt x="819" y="400"/>
                    </a:lnTo>
                    <a:lnTo>
                      <a:pt x="753" y="337"/>
                    </a:lnTo>
                    <a:lnTo>
                      <a:pt x="664" y="247"/>
                    </a:lnTo>
                    <a:lnTo>
                      <a:pt x="565" y="172"/>
                    </a:lnTo>
                    <a:lnTo>
                      <a:pt x="460" y="108"/>
                    </a:lnTo>
                    <a:lnTo>
                      <a:pt x="367" y="69"/>
                    </a:lnTo>
                    <a:lnTo>
                      <a:pt x="251" y="30"/>
                    </a:lnTo>
                    <a:lnTo>
                      <a:pt x="156" y="15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99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7" name="Freeform 17"/>
              <p:cNvSpPr>
                <a:spLocks/>
              </p:cNvSpPr>
              <p:nvPr/>
            </p:nvSpPr>
            <p:spPr bwMode="auto">
              <a:xfrm rot="11540610" flipV="1">
                <a:off x="700" y="3601"/>
                <a:ext cx="104" cy="195"/>
              </a:xfrm>
              <a:custGeom>
                <a:avLst/>
                <a:gdLst/>
                <a:ahLst/>
                <a:cxnLst>
                  <a:cxn ang="0">
                    <a:pos x="0" y="335"/>
                  </a:cxn>
                  <a:cxn ang="0">
                    <a:pos x="0" y="434"/>
                  </a:cxn>
                  <a:cxn ang="0">
                    <a:pos x="20" y="409"/>
                  </a:cxn>
                  <a:cxn ang="0">
                    <a:pos x="42" y="383"/>
                  </a:cxn>
                  <a:cxn ang="0">
                    <a:pos x="71" y="356"/>
                  </a:cxn>
                  <a:cxn ang="0">
                    <a:pos x="107" y="325"/>
                  </a:cxn>
                  <a:cxn ang="0">
                    <a:pos x="142" y="291"/>
                  </a:cxn>
                  <a:cxn ang="0">
                    <a:pos x="178" y="259"/>
                  </a:cxn>
                  <a:cxn ang="0">
                    <a:pos x="211" y="232"/>
                  </a:cxn>
                  <a:cxn ang="0">
                    <a:pos x="241" y="208"/>
                  </a:cxn>
                  <a:cxn ang="0">
                    <a:pos x="274" y="186"/>
                  </a:cxn>
                  <a:cxn ang="0">
                    <a:pos x="308" y="164"/>
                  </a:cxn>
                  <a:cxn ang="0">
                    <a:pos x="348" y="141"/>
                  </a:cxn>
                  <a:cxn ang="0">
                    <a:pos x="385" y="123"/>
                  </a:cxn>
                  <a:cxn ang="0">
                    <a:pos x="423" y="107"/>
                  </a:cxn>
                  <a:cxn ang="0">
                    <a:pos x="463" y="90"/>
                  </a:cxn>
                  <a:cxn ang="0">
                    <a:pos x="493" y="76"/>
                  </a:cxn>
                  <a:cxn ang="0">
                    <a:pos x="493" y="0"/>
                  </a:cxn>
                  <a:cxn ang="0">
                    <a:pos x="439" y="15"/>
                  </a:cxn>
                  <a:cxn ang="0">
                    <a:pos x="360" y="49"/>
                  </a:cxn>
                  <a:cxn ang="0">
                    <a:pos x="259" y="92"/>
                  </a:cxn>
                  <a:cxn ang="0">
                    <a:pos x="185" y="138"/>
                  </a:cxn>
                  <a:cxn ang="0">
                    <a:pos x="117" y="204"/>
                  </a:cxn>
                  <a:cxn ang="0">
                    <a:pos x="50" y="259"/>
                  </a:cxn>
                  <a:cxn ang="0">
                    <a:pos x="0" y="312"/>
                  </a:cxn>
                  <a:cxn ang="0">
                    <a:pos x="0" y="433"/>
                  </a:cxn>
                  <a:cxn ang="0">
                    <a:pos x="0" y="431"/>
                  </a:cxn>
                  <a:cxn ang="0">
                    <a:pos x="0" y="335"/>
                  </a:cxn>
                </a:cxnLst>
                <a:rect l="0" t="0" r="r" b="b"/>
                <a:pathLst>
                  <a:path w="493" h="434">
                    <a:moveTo>
                      <a:pt x="0" y="335"/>
                    </a:moveTo>
                    <a:lnTo>
                      <a:pt x="0" y="434"/>
                    </a:lnTo>
                    <a:lnTo>
                      <a:pt x="20" y="409"/>
                    </a:lnTo>
                    <a:lnTo>
                      <a:pt x="42" y="383"/>
                    </a:lnTo>
                    <a:lnTo>
                      <a:pt x="71" y="356"/>
                    </a:lnTo>
                    <a:lnTo>
                      <a:pt x="107" y="325"/>
                    </a:lnTo>
                    <a:lnTo>
                      <a:pt x="142" y="291"/>
                    </a:lnTo>
                    <a:lnTo>
                      <a:pt x="178" y="259"/>
                    </a:lnTo>
                    <a:lnTo>
                      <a:pt x="211" y="232"/>
                    </a:lnTo>
                    <a:lnTo>
                      <a:pt x="241" y="208"/>
                    </a:lnTo>
                    <a:lnTo>
                      <a:pt x="274" y="186"/>
                    </a:lnTo>
                    <a:lnTo>
                      <a:pt x="308" y="164"/>
                    </a:lnTo>
                    <a:lnTo>
                      <a:pt x="348" y="141"/>
                    </a:lnTo>
                    <a:lnTo>
                      <a:pt x="385" y="123"/>
                    </a:lnTo>
                    <a:lnTo>
                      <a:pt x="423" y="107"/>
                    </a:lnTo>
                    <a:lnTo>
                      <a:pt x="463" y="90"/>
                    </a:lnTo>
                    <a:lnTo>
                      <a:pt x="493" y="76"/>
                    </a:lnTo>
                    <a:lnTo>
                      <a:pt x="493" y="0"/>
                    </a:lnTo>
                    <a:lnTo>
                      <a:pt x="439" y="15"/>
                    </a:lnTo>
                    <a:lnTo>
                      <a:pt x="360" y="49"/>
                    </a:lnTo>
                    <a:lnTo>
                      <a:pt x="259" y="92"/>
                    </a:lnTo>
                    <a:lnTo>
                      <a:pt x="185" y="138"/>
                    </a:lnTo>
                    <a:lnTo>
                      <a:pt x="117" y="204"/>
                    </a:lnTo>
                    <a:lnTo>
                      <a:pt x="50" y="259"/>
                    </a:lnTo>
                    <a:lnTo>
                      <a:pt x="0" y="312"/>
                    </a:lnTo>
                    <a:lnTo>
                      <a:pt x="0" y="433"/>
                    </a:lnTo>
                    <a:lnTo>
                      <a:pt x="0" y="431"/>
                    </a:lnTo>
                    <a:lnTo>
                      <a:pt x="0" y="3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99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8" name="Freeform 18"/>
              <p:cNvSpPr>
                <a:spLocks/>
              </p:cNvSpPr>
              <p:nvPr/>
            </p:nvSpPr>
            <p:spPr bwMode="auto">
              <a:xfrm rot="11540610" flipV="1">
                <a:off x="794" y="3698"/>
                <a:ext cx="125" cy="1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3"/>
                  </a:cxn>
                  <a:cxn ang="0">
                    <a:pos x="38" y="90"/>
                  </a:cxn>
                  <a:cxn ang="0">
                    <a:pos x="77" y="97"/>
                  </a:cxn>
                  <a:cxn ang="0">
                    <a:pos x="114" y="106"/>
                  </a:cxn>
                  <a:cxn ang="0">
                    <a:pos x="152" y="115"/>
                  </a:cxn>
                  <a:cxn ang="0">
                    <a:pos x="196" y="126"/>
                  </a:cxn>
                  <a:cxn ang="0">
                    <a:pos x="244" y="138"/>
                  </a:cxn>
                  <a:cxn ang="0">
                    <a:pos x="304" y="156"/>
                  </a:cxn>
                  <a:cxn ang="0">
                    <a:pos x="362" y="172"/>
                  </a:cxn>
                  <a:cxn ang="0">
                    <a:pos x="400" y="185"/>
                  </a:cxn>
                  <a:cxn ang="0">
                    <a:pos x="445" y="203"/>
                  </a:cxn>
                  <a:cxn ang="0">
                    <a:pos x="494" y="223"/>
                  </a:cxn>
                  <a:cxn ang="0">
                    <a:pos x="538" y="243"/>
                  </a:cxn>
                  <a:cxn ang="0">
                    <a:pos x="570" y="259"/>
                  </a:cxn>
                  <a:cxn ang="0">
                    <a:pos x="589" y="270"/>
                  </a:cxn>
                  <a:cxn ang="0">
                    <a:pos x="589" y="167"/>
                  </a:cxn>
                  <a:cxn ang="0">
                    <a:pos x="552" y="141"/>
                  </a:cxn>
                  <a:cxn ang="0">
                    <a:pos x="478" y="105"/>
                  </a:cxn>
                  <a:cxn ang="0">
                    <a:pos x="392" y="69"/>
                  </a:cxn>
                  <a:cxn ang="0">
                    <a:pos x="315" y="49"/>
                  </a:cxn>
                  <a:cxn ang="0">
                    <a:pos x="226" y="24"/>
                  </a:cxn>
                  <a:cxn ang="0">
                    <a:pos x="137" y="7"/>
                  </a:cxn>
                  <a:cxn ang="0">
                    <a:pos x="74" y="1"/>
                  </a:cxn>
                  <a:cxn ang="0">
                    <a:pos x="0" y="0"/>
                  </a:cxn>
                </a:cxnLst>
                <a:rect l="0" t="0" r="r" b="b"/>
                <a:pathLst>
                  <a:path w="589" h="270">
                    <a:moveTo>
                      <a:pt x="0" y="0"/>
                    </a:moveTo>
                    <a:lnTo>
                      <a:pt x="0" y="83"/>
                    </a:lnTo>
                    <a:lnTo>
                      <a:pt x="38" y="90"/>
                    </a:lnTo>
                    <a:lnTo>
                      <a:pt x="77" y="97"/>
                    </a:lnTo>
                    <a:lnTo>
                      <a:pt x="114" y="106"/>
                    </a:lnTo>
                    <a:lnTo>
                      <a:pt x="152" y="115"/>
                    </a:lnTo>
                    <a:lnTo>
                      <a:pt x="196" y="126"/>
                    </a:lnTo>
                    <a:lnTo>
                      <a:pt x="244" y="138"/>
                    </a:lnTo>
                    <a:lnTo>
                      <a:pt x="304" y="156"/>
                    </a:lnTo>
                    <a:lnTo>
                      <a:pt x="362" y="172"/>
                    </a:lnTo>
                    <a:lnTo>
                      <a:pt x="400" y="185"/>
                    </a:lnTo>
                    <a:lnTo>
                      <a:pt x="445" y="203"/>
                    </a:lnTo>
                    <a:lnTo>
                      <a:pt x="494" y="223"/>
                    </a:lnTo>
                    <a:lnTo>
                      <a:pt x="538" y="243"/>
                    </a:lnTo>
                    <a:lnTo>
                      <a:pt x="570" y="259"/>
                    </a:lnTo>
                    <a:lnTo>
                      <a:pt x="589" y="270"/>
                    </a:lnTo>
                    <a:lnTo>
                      <a:pt x="589" y="167"/>
                    </a:lnTo>
                    <a:lnTo>
                      <a:pt x="552" y="141"/>
                    </a:lnTo>
                    <a:lnTo>
                      <a:pt x="478" y="105"/>
                    </a:lnTo>
                    <a:lnTo>
                      <a:pt x="392" y="69"/>
                    </a:lnTo>
                    <a:lnTo>
                      <a:pt x="315" y="49"/>
                    </a:lnTo>
                    <a:lnTo>
                      <a:pt x="226" y="24"/>
                    </a:lnTo>
                    <a:lnTo>
                      <a:pt x="137" y="7"/>
                    </a:lnTo>
                    <a:lnTo>
                      <a:pt x="74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99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9" name="Freeform 19"/>
              <p:cNvSpPr>
                <a:spLocks/>
              </p:cNvSpPr>
              <p:nvPr/>
            </p:nvSpPr>
            <p:spPr bwMode="auto">
              <a:xfrm rot="11540610" flipV="1">
                <a:off x="729" y="3405"/>
                <a:ext cx="347" cy="369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89" y="0"/>
                  </a:cxn>
                  <a:cxn ang="0">
                    <a:pos x="291" y="6"/>
                  </a:cxn>
                  <a:cxn ang="0">
                    <a:pos x="386" y="21"/>
                  </a:cxn>
                  <a:cxn ang="0">
                    <a:pos x="496" y="45"/>
                  </a:cxn>
                  <a:cxn ang="0">
                    <a:pos x="601" y="78"/>
                  </a:cxn>
                  <a:cxn ang="0">
                    <a:pos x="712" y="123"/>
                  </a:cxn>
                  <a:cxn ang="0">
                    <a:pos x="811" y="170"/>
                  </a:cxn>
                  <a:cxn ang="0">
                    <a:pos x="905" y="217"/>
                  </a:cxn>
                  <a:cxn ang="0">
                    <a:pos x="1001" y="271"/>
                  </a:cxn>
                  <a:cxn ang="0">
                    <a:pos x="1091" y="331"/>
                  </a:cxn>
                  <a:cxn ang="0">
                    <a:pos x="1178" y="400"/>
                  </a:cxn>
                  <a:cxn ang="0">
                    <a:pos x="1249" y="469"/>
                  </a:cxn>
                  <a:cxn ang="0">
                    <a:pos x="1297" y="533"/>
                  </a:cxn>
                  <a:cxn ang="0">
                    <a:pos x="1596" y="512"/>
                  </a:cxn>
                  <a:cxn ang="0">
                    <a:pos x="1494" y="557"/>
                  </a:cxn>
                  <a:cxn ang="0">
                    <a:pos x="1423" y="593"/>
                  </a:cxn>
                  <a:cxn ang="0">
                    <a:pos x="1364" y="630"/>
                  </a:cxn>
                  <a:cxn ang="0">
                    <a:pos x="1307" y="676"/>
                  </a:cxn>
                  <a:cxn ang="0">
                    <a:pos x="1240" y="736"/>
                  </a:cxn>
                  <a:cxn ang="0">
                    <a:pos x="1178" y="796"/>
                  </a:cxn>
                  <a:cxn ang="0">
                    <a:pos x="1124" y="811"/>
                  </a:cxn>
                  <a:cxn ang="0">
                    <a:pos x="1068" y="783"/>
                  </a:cxn>
                  <a:cxn ang="0">
                    <a:pos x="999" y="755"/>
                  </a:cxn>
                  <a:cxn ang="0">
                    <a:pos x="936" y="735"/>
                  </a:cxn>
                  <a:cxn ang="0">
                    <a:pos x="864" y="715"/>
                  </a:cxn>
                  <a:cxn ang="0">
                    <a:pos x="791" y="696"/>
                  </a:cxn>
                  <a:cxn ang="0">
                    <a:pos x="720" y="681"/>
                  </a:cxn>
                  <a:cxn ang="0">
                    <a:pos x="652" y="666"/>
                  </a:cxn>
                  <a:cxn ang="0">
                    <a:pos x="560" y="652"/>
                  </a:cxn>
                  <a:cxn ang="0">
                    <a:pos x="896" y="542"/>
                  </a:cxn>
                  <a:cxn ang="0">
                    <a:pos x="817" y="439"/>
                  </a:cxn>
                  <a:cxn ang="0">
                    <a:pos x="757" y="379"/>
                  </a:cxn>
                  <a:cxn ang="0">
                    <a:pos x="670" y="298"/>
                  </a:cxn>
                  <a:cxn ang="0">
                    <a:pos x="595" y="235"/>
                  </a:cxn>
                  <a:cxn ang="0">
                    <a:pos x="535" y="188"/>
                  </a:cxn>
                  <a:cxn ang="0">
                    <a:pos x="460" y="141"/>
                  </a:cxn>
                  <a:cxn ang="0">
                    <a:pos x="383" y="102"/>
                  </a:cxn>
                  <a:cxn ang="0">
                    <a:pos x="291" y="69"/>
                  </a:cxn>
                  <a:cxn ang="0">
                    <a:pos x="192" y="45"/>
                  </a:cxn>
                  <a:cxn ang="0">
                    <a:pos x="87" y="24"/>
                  </a:cxn>
                </a:cxnLst>
                <a:rect l="0" t="0" r="r" b="b"/>
                <a:pathLst>
                  <a:path w="1645" h="823">
                    <a:moveTo>
                      <a:pt x="0" y="6"/>
                    </a:moveTo>
                    <a:lnTo>
                      <a:pt x="90" y="0"/>
                    </a:lnTo>
                    <a:lnTo>
                      <a:pt x="135" y="0"/>
                    </a:lnTo>
                    <a:lnTo>
                      <a:pt x="189" y="0"/>
                    </a:lnTo>
                    <a:lnTo>
                      <a:pt x="240" y="3"/>
                    </a:lnTo>
                    <a:lnTo>
                      <a:pt x="291" y="6"/>
                    </a:lnTo>
                    <a:lnTo>
                      <a:pt x="341" y="12"/>
                    </a:lnTo>
                    <a:lnTo>
                      <a:pt x="386" y="21"/>
                    </a:lnTo>
                    <a:lnTo>
                      <a:pt x="436" y="30"/>
                    </a:lnTo>
                    <a:lnTo>
                      <a:pt x="496" y="45"/>
                    </a:lnTo>
                    <a:lnTo>
                      <a:pt x="550" y="63"/>
                    </a:lnTo>
                    <a:lnTo>
                      <a:pt x="601" y="78"/>
                    </a:lnTo>
                    <a:lnTo>
                      <a:pt x="658" y="99"/>
                    </a:lnTo>
                    <a:lnTo>
                      <a:pt x="712" y="123"/>
                    </a:lnTo>
                    <a:lnTo>
                      <a:pt x="766" y="147"/>
                    </a:lnTo>
                    <a:lnTo>
                      <a:pt x="811" y="170"/>
                    </a:lnTo>
                    <a:lnTo>
                      <a:pt x="862" y="194"/>
                    </a:lnTo>
                    <a:lnTo>
                      <a:pt x="905" y="217"/>
                    </a:lnTo>
                    <a:lnTo>
                      <a:pt x="953" y="244"/>
                    </a:lnTo>
                    <a:lnTo>
                      <a:pt x="1001" y="271"/>
                    </a:lnTo>
                    <a:lnTo>
                      <a:pt x="1049" y="304"/>
                    </a:lnTo>
                    <a:lnTo>
                      <a:pt x="1091" y="331"/>
                    </a:lnTo>
                    <a:lnTo>
                      <a:pt x="1136" y="367"/>
                    </a:lnTo>
                    <a:lnTo>
                      <a:pt x="1178" y="400"/>
                    </a:lnTo>
                    <a:lnTo>
                      <a:pt x="1217" y="433"/>
                    </a:lnTo>
                    <a:lnTo>
                      <a:pt x="1249" y="469"/>
                    </a:lnTo>
                    <a:lnTo>
                      <a:pt x="1276" y="500"/>
                    </a:lnTo>
                    <a:lnTo>
                      <a:pt x="1297" y="533"/>
                    </a:lnTo>
                    <a:lnTo>
                      <a:pt x="1645" y="489"/>
                    </a:lnTo>
                    <a:lnTo>
                      <a:pt x="1596" y="512"/>
                    </a:lnTo>
                    <a:lnTo>
                      <a:pt x="1539" y="536"/>
                    </a:lnTo>
                    <a:lnTo>
                      <a:pt x="1494" y="557"/>
                    </a:lnTo>
                    <a:lnTo>
                      <a:pt x="1460" y="573"/>
                    </a:lnTo>
                    <a:lnTo>
                      <a:pt x="1423" y="593"/>
                    </a:lnTo>
                    <a:lnTo>
                      <a:pt x="1393" y="611"/>
                    </a:lnTo>
                    <a:lnTo>
                      <a:pt x="1364" y="630"/>
                    </a:lnTo>
                    <a:lnTo>
                      <a:pt x="1335" y="653"/>
                    </a:lnTo>
                    <a:lnTo>
                      <a:pt x="1307" y="676"/>
                    </a:lnTo>
                    <a:lnTo>
                      <a:pt x="1273" y="705"/>
                    </a:lnTo>
                    <a:lnTo>
                      <a:pt x="1240" y="736"/>
                    </a:lnTo>
                    <a:lnTo>
                      <a:pt x="1211" y="762"/>
                    </a:lnTo>
                    <a:lnTo>
                      <a:pt x="1178" y="796"/>
                    </a:lnTo>
                    <a:lnTo>
                      <a:pt x="1151" y="823"/>
                    </a:lnTo>
                    <a:lnTo>
                      <a:pt x="1124" y="811"/>
                    </a:lnTo>
                    <a:lnTo>
                      <a:pt x="1097" y="796"/>
                    </a:lnTo>
                    <a:lnTo>
                      <a:pt x="1068" y="783"/>
                    </a:lnTo>
                    <a:lnTo>
                      <a:pt x="1034" y="769"/>
                    </a:lnTo>
                    <a:lnTo>
                      <a:pt x="999" y="755"/>
                    </a:lnTo>
                    <a:lnTo>
                      <a:pt x="967" y="744"/>
                    </a:lnTo>
                    <a:lnTo>
                      <a:pt x="936" y="735"/>
                    </a:lnTo>
                    <a:lnTo>
                      <a:pt x="901" y="724"/>
                    </a:lnTo>
                    <a:lnTo>
                      <a:pt x="864" y="715"/>
                    </a:lnTo>
                    <a:lnTo>
                      <a:pt x="826" y="705"/>
                    </a:lnTo>
                    <a:lnTo>
                      <a:pt x="791" y="696"/>
                    </a:lnTo>
                    <a:lnTo>
                      <a:pt x="757" y="687"/>
                    </a:lnTo>
                    <a:lnTo>
                      <a:pt x="720" y="681"/>
                    </a:lnTo>
                    <a:lnTo>
                      <a:pt x="685" y="673"/>
                    </a:lnTo>
                    <a:lnTo>
                      <a:pt x="652" y="666"/>
                    </a:lnTo>
                    <a:lnTo>
                      <a:pt x="613" y="658"/>
                    </a:lnTo>
                    <a:lnTo>
                      <a:pt x="560" y="652"/>
                    </a:lnTo>
                    <a:lnTo>
                      <a:pt x="920" y="590"/>
                    </a:lnTo>
                    <a:lnTo>
                      <a:pt x="896" y="542"/>
                    </a:lnTo>
                    <a:lnTo>
                      <a:pt x="868" y="506"/>
                    </a:lnTo>
                    <a:lnTo>
                      <a:pt x="817" y="439"/>
                    </a:lnTo>
                    <a:lnTo>
                      <a:pt x="787" y="409"/>
                    </a:lnTo>
                    <a:lnTo>
                      <a:pt x="757" y="379"/>
                    </a:lnTo>
                    <a:lnTo>
                      <a:pt x="703" y="328"/>
                    </a:lnTo>
                    <a:lnTo>
                      <a:pt x="670" y="298"/>
                    </a:lnTo>
                    <a:lnTo>
                      <a:pt x="631" y="262"/>
                    </a:lnTo>
                    <a:lnTo>
                      <a:pt x="595" y="235"/>
                    </a:lnTo>
                    <a:lnTo>
                      <a:pt x="565" y="211"/>
                    </a:lnTo>
                    <a:lnTo>
                      <a:pt x="535" y="188"/>
                    </a:lnTo>
                    <a:lnTo>
                      <a:pt x="499" y="164"/>
                    </a:lnTo>
                    <a:lnTo>
                      <a:pt x="460" y="141"/>
                    </a:lnTo>
                    <a:lnTo>
                      <a:pt x="421" y="123"/>
                    </a:lnTo>
                    <a:lnTo>
                      <a:pt x="383" y="102"/>
                    </a:lnTo>
                    <a:lnTo>
                      <a:pt x="335" y="84"/>
                    </a:lnTo>
                    <a:lnTo>
                      <a:pt x="291" y="69"/>
                    </a:lnTo>
                    <a:lnTo>
                      <a:pt x="240" y="57"/>
                    </a:lnTo>
                    <a:lnTo>
                      <a:pt x="192" y="45"/>
                    </a:lnTo>
                    <a:lnTo>
                      <a:pt x="141" y="33"/>
                    </a:lnTo>
                    <a:lnTo>
                      <a:pt x="87" y="24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99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4" name="Group 20"/>
            <p:cNvGrpSpPr>
              <a:grpSpLocks/>
            </p:cNvGrpSpPr>
            <p:nvPr/>
          </p:nvGrpSpPr>
          <p:grpSpPr bwMode="auto">
            <a:xfrm rot="16845596" flipH="1">
              <a:off x="4409057" y="1523455"/>
              <a:ext cx="304800" cy="603250"/>
              <a:chOff x="700" y="3405"/>
              <a:chExt cx="395" cy="414"/>
            </a:xfrm>
          </p:grpSpPr>
          <p:sp>
            <p:nvSpPr>
              <p:cNvPr id="52" name="Freeform 21"/>
              <p:cNvSpPr>
                <a:spLocks/>
              </p:cNvSpPr>
              <p:nvPr/>
            </p:nvSpPr>
            <p:spPr bwMode="auto">
              <a:xfrm rot="11540610" flipV="1">
                <a:off x="894" y="3423"/>
                <a:ext cx="201" cy="2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5"/>
                  </a:cxn>
                  <a:cxn ang="0">
                    <a:pos x="69" y="57"/>
                  </a:cxn>
                  <a:cxn ang="0">
                    <a:pos x="132" y="72"/>
                  </a:cxn>
                  <a:cxn ang="0">
                    <a:pos x="189" y="90"/>
                  </a:cxn>
                  <a:cxn ang="0">
                    <a:pos x="248" y="108"/>
                  </a:cxn>
                  <a:cxn ang="0">
                    <a:pos x="298" y="126"/>
                  </a:cxn>
                  <a:cxn ang="0">
                    <a:pos x="340" y="144"/>
                  </a:cxn>
                  <a:cxn ang="0">
                    <a:pos x="379" y="160"/>
                  </a:cxn>
                  <a:cxn ang="0">
                    <a:pos x="424" y="181"/>
                  </a:cxn>
                  <a:cxn ang="0">
                    <a:pos x="463" y="205"/>
                  </a:cxn>
                  <a:cxn ang="0">
                    <a:pos x="508" y="235"/>
                  </a:cxn>
                  <a:cxn ang="0">
                    <a:pos x="544" y="262"/>
                  </a:cxn>
                  <a:cxn ang="0">
                    <a:pos x="580" y="289"/>
                  </a:cxn>
                  <a:cxn ang="0">
                    <a:pos x="613" y="319"/>
                  </a:cxn>
                  <a:cxn ang="0">
                    <a:pos x="655" y="355"/>
                  </a:cxn>
                  <a:cxn ang="0">
                    <a:pos x="700" y="397"/>
                  </a:cxn>
                  <a:cxn ang="0">
                    <a:pos x="726" y="427"/>
                  </a:cxn>
                  <a:cxn ang="0">
                    <a:pos x="753" y="459"/>
                  </a:cxn>
                  <a:cxn ang="0">
                    <a:pos x="780" y="490"/>
                  </a:cxn>
                  <a:cxn ang="0">
                    <a:pos x="804" y="520"/>
                  </a:cxn>
                  <a:cxn ang="0">
                    <a:pos x="834" y="568"/>
                  </a:cxn>
                  <a:cxn ang="0">
                    <a:pos x="852" y="607"/>
                  </a:cxn>
                  <a:cxn ang="0">
                    <a:pos x="952" y="595"/>
                  </a:cxn>
                  <a:cxn ang="0">
                    <a:pos x="919" y="529"/>
                  </a:cxn>
                  <a:cxn ang="0">
                    <a:pos x="870" y="459"/>
                  </a:cxn>
                  <a:cxn ang="0">
                    <a:pos x="819" y="400"/>
                  </a:cxn>
                  <a:cxn ang="0">
                    <a:pos x="753" y="337"/>
                  </a:cxn>
                  <a:cxn ang="0">
                    <a:pos x="664" y="247"/>
                  </a:cxn>
                  <a:cxn ang="0">
                    <a:pos x="565" y="172"/>
                  </a:cxn>
                  <a:cxn ang="0">
                    <a:pos x="460" y="108"/>
                  </a:cxn>
                  <a:cxn ang="0">
                    <a:pos x="367" y="69"/>
                  </a:cxn>
                  <a:cxn ang="0">
                    <a:pos x="251" y="30"/>
                  </a:cxn>
                  <a:cxn ang="0">
                    <a:pos x="156" y="15"/>
                  </a:cxn>
                  <a:cxn ang="0">
                    <a:pos x="0" y="0"/>
                  </a:cxn>
                </a:cxnLst>
                <a:rect l="0" t="0" r="r" b="b"/>
                <a:pathLst>
                  <a:path w="952" h="607">
                    <a:moveTo>
                      <a:pt x="0" y="0"/>
                    </a:moveTo>
                    <a:lnTo>
                      <a:pt x="0" y="45"/>
                    </a:lnTo>
                    <a:lnTo>
                      <a:pt x="69" y="57"/>
                    </a:lnTo>
                    <a:lnTo>
                      <a:pt x="132" y="72"/>
                    </a:lnTo>
                    <a:lnTo>
                      <a:pt x="189" y="90"/>
                    </a:lnTo>
                    <a:lnTo>
                      <a:pt x="248" y="108"/>
                    </a:lnTo>
                    <a:lnTo>
                      <a:pt x="298" y="126"/>
                    </a:lnTo>
                    <a:lnTo>
                      <a:pt x="340" y="144"/>
                    </a:lnTo>
                    <a:lnTo>
                      <a:pt x="379" y="160"/>
                    </a:lnTo>
                    <a:lnTo>
                      <a:pt x="424" y="181"/>
                    </a:lnTo>
                    <a:lnTo>
                      <a:pt x="463" y="205"/>
                    </a:lnTo>
                    <a:lnTo>
                      <a:pt x="508" y="235"/>
                    </a:lnTo>
                    <a:lnTo>
                      <a:pt x="544" y="262"/>
                    </a:lnTo>
                    <a:lnTo>
                      <a:pt x="580" y="289"/>
                    </a:lnTo>
                    <a:lnTo>
                      <a:pt x="613" y="319"/>
                    </a:lnTo>
                    <a:lnTo>
                      <a:pt x="655" y="355"/>
                    </a:lnTo>
                    <a:lnTo>
                      <a:pt x="700" y="397"/>
                    </a:lnTo>
                    <a:lnTo>
                      <a:pt x="726" y="427"/>
                    </a:lnTo>
                    <a:lnTo>
                      <a:pt x="753" y="459"/>
                    </a:lnTo>
                    <a:lnTo>
                      <a:pt x="780" y="490"/>
                    </a:lnTo>
                    <a:lnTo>
                      <a:pt x="804" y="520"/>
                    </a:lnTo>
                    <a:lnTo>
                      <a:pt x="834" y="568"/>
                    </a:lnTo>
                    <a:lnTo>
                      <a:pt x="852" y="607"/>
                    </a:lnTo>
                    <a:lnTo>
                      <a:pt x="952" y="595"/>
                    </a:lnTo>
                    <a:lnTo>
                      <a:pt x="919" y="529"/>
                    </a:lnTo>
                    <a:lnTo>
                      <a:pt x="870" y="459"/>
                    </a:lnTo>
                    <a:lnTo>
                      <a:pt x="819" y="400"/>
                    </a:lnTo>
                    <a:lnTo>
                      <a:pt x="753" y="337"/>
                    </a:lnTo>
                    <a:lnTo>
                      <a:pt x="664" y="247"/>
                    </a:lnTo>
                    <a:lnTo>
                      <a:pt x="565" y="172"/>
                    </a:lnTo>
                    <a:lnTo>
                      <a:pt x="460" y="108"/>
                    </a:lnTo>
                    <a:lnTo>
                      <a:pt x="367" y="69"/>
                    </a:lnTo>
                    <a:lnTo>
                      <a:pt x="251" y="30"/>
                    </a:lnTo>
                    <a:lnTo>
                      <a:pt x="156" y="15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CCFF"/>
                  </a:gs>
                  <a:gs pos="100000">
                    <a:srgbClr val="FF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FF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3" name="Freeform 22"/>
              <p:cNvSpPr>
                <a:spLocks/>
              </p:cNvSpPr>
              <p:nvPr/>
            </p:nvSpPr>
            <p:spPr bwMode="auto">
              <a:xfrm rot="11540610" flipV="1">
                <a:off x="700" y="3601"/>
                <a:ext cx="104" cy="195"/>
              </a:xfrm>
              <a:custGeom>
                <a:avLst/>
                <a:gdLst/>
                <a:ahLst/>
                <a:cxnLst>
                  <a:cxn ang="0">
                    <a:pos x="0" y="335"/>
                  </a:cxn>
                  <a:cxn ang="0">
                    <a:pos x="0" y="434"/>
                  </a:cxn>
                  <a:cxn ang="0">
                    <a:pos x="20" y="409"/>
                  </a:cxn>
                  <a:cxn ang="0">
                    <a:pos x="42" y="383"/>
                  </a:cxn>
                  <a:cxn ang="0">
                    <a:pos x="71" y="356"/>
                  </a:cxn>
                  <a:cxn ang="0">
                    <a:pos x="107" y="325"/>
                  </a:cxn>
                  <a:cxn ang="0">
                    <a:pos x="142" y="291"/>
                  </a:cxn>
                  <a:cxn ang="0">
                    <a:pos x="178" y="259"/>
                  </a:cxn>
                  <a:cxn ang="0">
                    <a:pos x="211" y="232"/>
                  </a:cxn>
                  <a:cxn ang="0">
                    <a:pos x="241" y="208"/>
                  </a:cxn>
                  <a:cxn ang="0">
                    <a:pos x="274" y="186"/>
                  </a:cxn>
                  <a:cxn ang="0">
                    <a:pos x="308" y="164"/>
                  </a:cxn>
                  <a:cxn ang="0">
                    <a:pos x="348" y="141"/>
                  </a:cxn>
                  <a:cxn ang="0">
                    <a:pos x="385" y="123"/>
                  </a:cxn>
                  <a:cxn ang="0">
                    <a:pos x="423" y="107"/>
                  </a:cxn>
                  <a:cxn ang="0">
                    <a:pos x="463" y="90"/>
                  </a:cxn>
                  <a:cxn ang="0">
                    <a:pos x="493" y="76"/>
                  </a:cxn>
                  <a:cxn ang="0">
                    <a:pos x="493" y="0"/>
                  </a:cxn>
                  <a:cxn ang="0">
                    <a:pos x="439" y="15"/>
                  </a:cxn>
                  <a:cxn ang="0">
                    <a:pos x="360" y="49"/>
                  </a:cxn>
                  <a:cxn ang="0">
                    <a:pos x="259" y="92"/>
                  </a:cxn>
                  <a:cxn ang="0">
                    <a:pos x="185" y="138"/>
                  </a:cxn>
                  <a:cxn ang="0">
                    <a:pos x="117" y="204"/>
                  </a:cxn>
                  <a:cxn ang="0">
                    <a:pos x="50" y="259"/>
                  </a:cxn>
                  <a:cxn ang="0">
                    <a:pos x="0" y="312"/>
                  </a:cxn>
                  <a:cxn ang="0">
                    <a:pos x="0" y="433"/>
                  </a:cxn>
                  <a:cxn ang="0">
                    <a:pos x="0" y="431"/>
                  </a:cxn>
                  <a:cxn ang="0">
                    <a:pos x="0" y="335"/>
                  </a:cxn>
                </a:cxnLst>
                <a:rect l="0" t="0" r="r" b="b"/>
                <a:pathLst>
                  <a:path w="493" h="434">
                    <a:moveTo>
                      <a:pt x="0" y="335"/>
                    </a:moveTo>
                    <a:lnTo>
                      <a:pt x="0" y="434"/>
                    </a:lnTo>
                    <a:lnTo>
                      <a:pt x="20" y="409"/>
                    </a:lnTo>
                    <a:lnTo>
                      <a:pt x="42" y="383"/>
                    </a:lnTo>
                    <a:lnTo>
                      <a:pt x="71" y="356"/>
                    </a:lnTo>
                    <a:lnTo>
                      <a:pt x="107" y="325"/>
                    </a:lnTo>
                    <a:lnTo>
                      <a:pt x="142" y="291"/>
                    </a:lnTo>
                    <a:lnTo>
                      <a:pt x="178" y="259"/>
                    </a:lnTo>
                    <a:lnTo>
                      <a:pt x="211" y="232"/>
                    </a:lnTo>
                    <a:lnTo>
                      <a:pt x="241" y="208"/>
                    </a:lnTo>
                    <a:lnTo>
                      <a:pt x="274" y="186"/>
                    </a:lnTo>
                    <a:lnTo>
                      <a:pt x="308" y="164"/>
                    </a:lnTo>
                    <a:lnTo>
                      <a:pt x="348" y="141"/>
                    </a:lnTo>
                    <a:lnTo>
                      <a:pt x="385" y="123"/>
                    </a:lnTo>
                    <a:lnTo>
                      <a:pt x="423" y="107"/>
                    </a:lnTo>
                    <a:lnTo>
                      <a:pt x="463" y="90"/>
                    </a:lnTo>
                    <a:lnTo>
                      <a:pt x="493" y="76"/>
                    </a:lnTo>
                    <a:lnTo>
                      <a:pt x="493" y="0"/>
                    </a:lnTo>
                    <a:lnTo>
                      <a:pt x="439" y="15"/>
                    </a:lnTo>
                    <a:lnTo>
                      <a:pt x="360" y="49"/>
                    </a:lnTo>
                    <a:lnTo>
                      <a:pt x="259" y="92"/>
                    </a:lnTo>
                    <a:lnTo>
                      <a:pt x="185" y="138"/>
                    </a:lnTo>
                    <a:lnTo>
                      <a:pt x="117" y="204"/>
                    </a:lnTo>
                    <a:lnTo>
                      <a:pt x="50" y="259"/>
                    </a:lnTo>
                    <a:lnTo>
                      <a:pt x="0" y="312"/>
                    </a:lnTo>
                    <a:lnTo>
                      <a:pt x="0" y="433"/>
                    </a:lnTo>
                    <a:lnTo>
                      <a:pt x="0" y="431"/>
                    </a:lnTo>
                    <a:lnTo>
                      <a:pt x="0" y="3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CCFF"/>
                  </a:gs>
                  <a:gs pos="100000">
                    <a:srgbClr val="FF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FF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4" name="Freeform 23"/>
              <p:cNvSpPr>
                <a:spLocks/>
              </p:cNvSpPr>
              <p:nvPr/>
            </p:nvSpPr>
            <p:spPr bwMode="auto">
              <a:xfrm rot="11540610" flipV="1">
                <a:off x="794" y="3698"/>
                <a:ext cx="125" cy="1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3"/>
                  </a:cxn>
                  <a:cxn ang="0">
                    <a:pos x="38" y="90"/>
                  </a:cxn>
                  <a:cxn ang="0">
                    <a:pos x="77" y="97"/>
                  </a:cxn>
                  <a:cxn ang="0">
                    <a:pos x="114" y="106"/>
                  </a:cxn>
                  <a:cxn ang="0">
                    <a:pos x="152" y="115"/>
                  </a:cxn>
                  <a:cxn ang="0">
                    <a:pos x="196" y="126"/>
                  </a:cxn>
                  <a:cxn ang="0">
                    <a:pos x="244" y="138"/>
                  </a:cxn>
                  <a:cxn ang="0">
                    <a:pos x="304" y="156"/>
                  </a:cxn>
                  <a:cxn ang="0">
                    <a:pos x="362" y="172"/>
                  </a:cxn>
                  <a:cxn ang="0">
                    <a:pos x="400" y="185"/>
                  </a:cxn>
                  <a:cxn ang="0">
                    <a:pos x="445" y="203"/>
                  </a:cxn>
                  <a:cxn ang="0">
                    <a:pos x="494" y="223"/>
                  </a:cxn>
                  <a:cxn ang="0">
                    <a:pos x="538" y="243"/>
                  </a:cxn>
                  <a:cxn ang="0">
                    <a:pos x="570" y="259"/>
                  </a:cxn>
                  <a:cxn ang="0">
                    <a:pos x="589" y="270"/>
                  </a:cxn>
                  <a:cxn ang="0">
                    <a:pos x="589" y="167"/>
                  </a:cxn>
                  <a:cxn ang="0">
                    <a:pos x="552" y="141"/>
                  </a:cxn>
                  <a:cxn ang="0">
                    <a:pos x="478" y="105"/>
                  </a:cxn>
                  <a:cxn ang="0">
                    <a:pos x="392" y="69"/>
                  </a:cxn>
                  <a:cxn ang="0">
                    <a:pos x="315" y="49"/>
                  </a:cxn>
                  <a:cxn ang="0">
                    <a:pos x="226" y="24"/>
                  </a:cxn>
                  <a:cxn ang="0">
                    <a:pos x="137" y="7"/>
                  </a:cxn>
                  <a:cxn ang="0">
                    <a:pos x="74" y="1"/>
                  </a:cxn>
                  <a:cxn ang="0">
                    <a:pos x="0" y="0"/>
                  </a:cxn>
                </a:cxnLst>
                <a:rect l="0" t="0" r="r" b="b"/>
                <a:pathLst>
                  <a:path w="589" h="270">
                    <a:moveTo>
                      <a:pt x="0" y="0"/>
                    </a:moveTo>
                    <a:lnTo>
                      <a:pt x="0" y="83"/>
                    </a:lnTo>
                    <a:lnTo>
                      <a:pt x="38" y="90"/>
                    </a:lnTo>
                    <a:lnTo>
                      <a:pt x="77" y="97"/>
                    </a:lnTo>
                    <a:lnTo>
                      <a:pt x="114" y="106"/>
                    </a:lnTo>
                    <a:lnTo>
                      <a:pt x="152" y="115"/>
                    </a:lnTo>
                    <a:lnTo>
                      <a:pt x="196" y="126"/>
                    </a:lnTo>
                    <a:lnTo>
                      <a:pt x="244" y="138"/>
                    </a:lnTo>
                    <a:lnTo>
                      <a:pt x="304" y="156"/>
                    </a:lnTo>
                    <a:lnTo>
                      <a:pt x="362" y="172"/>
                    </a:lnTo>
                    <a:lnTo>
                      <a:pt x="400" y="185"/>
                    </a:lnTo>
                    <a:lnTo>
                      <a:pt x="445" y="203"/>
                    </a:lnTo>
                    <a:lnTo>
                      <a:pt x="494" y="223"/>
                    </a:lnTo>
                    <a:lnTo>
                      <a:pt x="538" y="243"/>
                    </a:lnTo>
                    <a:lnTo>
                      <a:pt x="570" y="259"/>
                    </a:lnTo>
                    <a:lnTo>
                      <a:pt x="589" y="270"/>
                    </a:lnTo>
                    <a:lnTo>
                      <a:pt x="589" y="167"/>
                    </a:lnTo>
                    <a:lnTo>
                      <a:pt x="552" y="141"/>
                    </a:lnTo>
                    <a:lnTo>
                      <a:pt x="478" y="105"/>
                    </a:lnTo>
                    <a:lnTo>
                      <a:pt x="392" y="69"/>
                    </a:lnTo>
                    <a:lnTo>
                      <a:pt x="315" y="49"/>
                    </a:lnTo>
                    <a:lnTo>
                      <a:pt x="226" y="24"/>
                    </a:lnTo>
                    <a:lnTo>
                      <a:pt x="137" y="7"/>
                    </a:lnTo>
                    <a:lnTo>
                      <a:pt x="74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CCFF"/>
                  </a:gs>
                  <a:gs pos="100000">
                    <a:srgbClr val="FF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FF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5" name="Freeform 24"/>
              <p:cNvSpPr>
                <a:spLocks/>
              </p:cNvSpPr>
              <p:nvPr/>
            </p:nvSpPr>
            <p:spPr bwMode="auto">
              <a:xfrm rot="11540610" flipV="1">
                <a:off x="729" y="3405"/>
                <a:ext cx="347" cy="369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89" y="0"/>
                  </a:cxn>
                  <a:cxn ang="0">
                    <a:pos x="291" y="6"/>
                  </a:cxn>
                  <a:cxn ang="0">
                    <a:pos x="386" y="21"/>
                  </a:cxn>
                  <a:cxn ang="0">
                    <a:pos x="496" y="45"/>
                  </a:cxn>
                  <a:cxn ang="0">
                    <a:pos x="601" y="78"/>
                  </a:cxn>
                  <a:cxn ang="0">
                    <a:pos x="712" y="123"/>
                  </a:cxn>
                  <a:cxn ang="0">
                    <a:pos x="811" y="170"/>
                  </a:cxn>
                  <a:cxn ang="0">
                    <a:pos x="905" y="217"/>
                  </a:cxn>
                  <a:cxn ang="0">
                    <a:pos x="1001" y="271"/>
                  </a:cxn>
                  <a:cxn ang="0">
                    <a:pos x="1091" y="331"/>
                  </a:cxn>
                  <a:cxn ang="0">
                    <a:pos x="1178" y="400"/>
                  </a:cxn>
                  <a:cxn ang="0">
                    <a:pos x="1249" y="469"/>
                  </a:cxn>
                  <a:cxn ang="0">
                    <a:pos x="1297" y="533"/>
                  </a:cxn>
                  <a:cxn ang="0">
                    <a:pos x="1596" y="512"/>
                  </a:cxn>
                  <a:cxn ang="0">
                    <a:pos x="1494" y="557"/>
                  </a:cxn>
                  <a:cxn ang="0">
                    <a:pos x="1423" y="593"/>
                  </a:cxn>
                  <a:cxn ang="0">
                    <a:pos x="1364" y="630"/>
                  </a:cxn>
                  <a:cxn ang="0">
                    <a:pos x="1307" y="676"/>
                  </a:cxn>
                  <a:cxn ang="0">
                    <a:pos x="1240" y="736"/>
                  </a:cxn>
                  <a:cxn ang="0">
                    <a:pos x="1178" y="796"/>
                  </a:cxn>
                  <a:cxn ang="0">
                    <a:pos x="1124" y="811"/>
                  </a:cxn>
                  <a:cxn ang="0">
                    <a:pos x="1068" y="783"/>
                  </a:cxn>
                  <a:cxn ang="0">
                    <a:pos x="999" y="755"/>
                  </a:cxn>
                  <a:cxn ang="0">
                    <a:pos x="936" y="735"/>
                  </a:cxn>
                  <a:cxn ang="0">
                    <a:pos x="864" y="715"/>
                  </a:cxn>
                  <a:cxn ang="0">
                    <a:pos x="791" y="696"/>
                  </a:cxn>
                  <a:cxn ang="0">
                    <a:pos x="720" y="681"/>
                  </a:cxn>
                  <a:cxn ang="0">
                    <a:pos x="652" y="666"/>
                  </a:cxn>
                  <a:cxn ang="0">
                    <a:pos x="560" y="652"/>
                  </a:cxn>
                  <a:cxn ang="0">
                    <a:pos x="896" y="542"/>
                  </a:cxn>
                  <a:cxn ang="0">
                    <a:pos x="817" y="439"/>
                  </a:cxn>
                  <a:cxn ang="0">
                    <a:pos x="757" y="379"/>
                  </a:cxn>
                  <a:cxn ang="0">
                    <a:pos x="670" y="298"/>
                  </a:cxn>
                  <a:cxn ang="0">
                    <a:pos x="595" y="235"/>
                  </a:cxn>
                  <a:cxn ang="0">
                    <a:pos x="535" y="188"/>
                  </a:cxn>
                  <a:cxn ang="0">
                    <a:pos x="460" y="141"/>
                  </a:cxn>
                  <a:cxn ang="0">
                    <a:pos x="383" y="102"/>
                  </a:cxn>
                  <a:cxn ang="0">
                    <a:pos x="291" y="69"/>
                  </a:cxn>
                  <a:cxn ang="0">
                    <a:pos x="192" y="45"/>
                  </a:cxn>
                  <a:cxn ang="0">
                    <a:pos x="87" y="24"/>
                  </a:cxn>
                </a:cxnLst>
                <a:rect l="0" t="0" r="r" b="b"/>
                <a:pathLst>
                  <a:path w="1645" h="823">
                    <a:moveTo>
                      <a:pt x="0" y="6"/>
                    </a:moveTo>
                    <a:lnTo>
                      <a:pt x="90" y="0"/>
                    </a:lnTo>
                    <a:lnTo>
                      <a:pt x="135" y="0"/>
                    </a:lnTo>
                    <a:lnTo>
                      <a:pt x="189" y="0"/>
                    </a:lnTo>
                    <a:lnTo>
                      <a:pt x="240" y="3"/>
                    </a:lnTo>
                    <a:lnTo>
                      <a:pt x="291" y="6"/>
                    </a:lnTo>
                    <a:lnTo>
                      <a:pt x="341" y="12"/>
                    </a:lnTo>
                    <a:lnTo>
                      <a:pt x="386" y="21"/>
                    </a:lnTo>
                    <a:lnTo>
                      <a:pt x="436" y="30"/>
                    </a:lnTo>
                    <a:lnTo>
                      <a:pt x="496" y="45"/>
                    </a:lnTo>
                    <a:lnTo>
                      <a:pt x="550" y="63"/>
                    </a:lnTo>
                    <a:lnTo>
                      <a:pt x="601" y="78"/>
                    </a:lnTo>
                    <a:lnTo>
                      <a:pt x="658" y="99"/>
                    </a:lnTo>
                    <a:lnTo>
                      <a:pt x="712" y="123"/>
                    </a:lnTo>
                    <a:lnTo>
                      <a:pt x="766" y="147"/>
                    </a:lnTo>
                    <a:lnTo>
                      <a:pt x="811" y="170"/>
                    </a:lnTo>
                    <a:lnTo>
                      <a:pt x="862" y="194"/>
                    </a:lnTo>
                    <a:lnTo>
                      <a:pt x="905" y="217"/>
                    </a:lnTo>
                    <a:lnTo>
                      <a:pt x="953" y="244"/>
                    </a:lnTo>
                    <a:lnTo>
                      <a:pt x="1001" y="271"/>
                    </a:lnTo>
                    <a:lnTo>
                      <a:pt x="1049" y="304"/>
                    </a:lnTo>
                    <a:lnTo>
                      <a:pt x="1091" y="331"/>
                    </a:lnTo>
                    <a:lnTo>
                      <a:pt x="1136" y="367"/>
                    </a:lnTo>
                    <a:lnTo>
                      <a:pt x="1178" y="400"/>
                    </a:lnTo>
                    <a:lnTo>
                      <a:pt x="1217" y="433"/>
                    </a:lnTo>
                    <a:lnTo>
                      <a:pt x="1249" y="469"/>
                    </a:lnTo>
                    <a:lnTo>
                      <a:pt x="1276" y="500"/>
                    </a:lnTo>
                    <a:lnTo>
                      <a:pt x="1297" y="533"/>
                    </a:lnTo>
                    <a:lnTo>
                      <a:pt x="1645" y="489"/>
                    </a:lnTo>
                    <a:lnTo>
                      <a:pt x="1596" y="512"/>
                    </a:lnTo>
                    <a:lnTo>
                      <a:pt x="1539" y="536"/>
                    </a:lnTo>
                    <a:lnTo>
                      <a:pt x="1494" y="557"/>
                    </a:lnTo>
                    <a:lnTo>
                      <a:pt x="1460" y="573"/>
                    </a:lnTo>
                    <a:lnTo>
                      <a:pt x="1423" y="593"/>
                    </a:lnTo>
                    <a:lnTo>
                      <a:pt x="1393" y="611"/>
                    </a:lnTo>
                    <a:lnTo>
                      <a:pt x="1364" y="630"/>
                    </a:lnTo>
                    <a:lnTo>
                      <a:pt x="1335" y="653"/>
                    </a:lnTo>
                    <a:lnTo>
                      <a:pt x="1307" y="676"/>
                    </a:lnTo>
                    <a:lnTo>
                      <a:pt x="1273" y="705"/>
                    </a:lnTo>
                    <a:lnTo>
                      <a:pt x="1240" y="736"/>
                    </a:lnTo>
                    <a:lnTo>
                      <a:pt x="1211" y="762"/>
                    </a:lnTo>
                    <a:lnTo>
                      <a:pt x="1178" y="796"/>
                    </a:lnTo>
                    <a:lnTo>
                      <a:pt x="1151" y="823"/>
                    </a:lnTo>
                    <a:lnTo>
                      <a:pt x="1124" y="811"/>
                    </a:lnTo>
                    <a:lnTo>
                      <a:pt x="1097" y="796"/>
                    </a:lnTo>
                    <a:lnTo>
                      <a:pt x="1068" y="783"/>
                    </a:lnTo>
                    <a:lnTo>
                      <a:pt x="1034" y="769"/>
                    </a:lnTo>
                    <a:lnTo>
                      <a:pt x="999" y="755"/>
                    </a:lnTo>
                    <a:lnTo>
                      <a:pt x="967" y="744"/>
                    </a:lnTo>
                    <a:lnTo>
                      <a:pt x="936" y="735"/>
                    </a:lnTo>
                    <a:lnTo>
                      <a:pt x="901" y="724"/>
                    </a:lnTo>
                    <a:lnTo>
                      <a:pt x="864" y="715"/>
                    </a:lnTo>
                    <a:lnTo>
                      <a:pt x="826" y="705"/>
                    </a:lnTo>
                    <a:lnTo>
                      <a:pt x="791" y="696"/>
                    </a:lnTo>
                    <a:lnTo>
                      <a:pt x="757" y="687"/>
                    </a:lnTo>
                    <a:lnTo>
                      <a:pt x="720" y="681"/>
                    </a:lnTo>
                    <a:lnTo>
                      <a:pt x="685" y="673"/>
                    </a:lnTo>
                    <a:lnTo>
                      <a:pt x="652" y="666"/>
                    </a:lnTo>
                    <a:lnTo>
                      <a:pt x="613" y="658"/>
                    </a:lnTo>
                    <a:lnTo>
                      <a:pt x="560" y="652"/>
                    </a:lnTo>
                    <a:lnTo>
                      <a:pt x="920" y="590"/>
                    </a:lnTo>
                    <a:lnTo>
                      <a:pt x="896" y="542"/>
                    </a:lnTo>
                    <a:lnTo>
                      <a:pt x="868" y="506"/>
                    </a:lnTo>
                    <a:lnTo>
                      <a:pt x="817" y="439"/>
                    </a:lnTo>
                    <a:lnTo>
                      <a:pt x="787" y="409"/>
                    </a:lnTo>
                    <a:lnTo>
                      <a:pt x="757" y="379"/>
                    </a:lnTo>
                    <a:lnTo>
                      <a:pt x="703" y="328"/>
                    </a:lnTo>
                    <a:lnTo>
                      <a:pt x="670" y="298"/>
                    </a:lnTo>
                    <a:lnTo>
                      <a:pt x="631" y="262"/>
                    </a:lnTo>
                    <a:lnTo>
                      <a:pt x="595" y="235"/>
                    </a:lnTo>
                    <a:lnTo>
                      <a:pt x="565" y="211"/>
                    </a:lnTo>
                    <a:lnTo>
                      <a:pt x="535" y="188"/>
                    </a:lnTo>
                    <a:lnTo>
                      <a:pt x="499" y="164"/>
                    </a:lnTo>
                    <a:lnTo>
                      <a:pt x="460" y="141"/>
                    </a:lnTo>
                    <a:lnTo>
                      <a:pt x="421" y="123"/>
                    </a:lnTo>
                    <a:lnTo>
                      <a:pt x="383" y="102"/>
                    </a:lnTo>
                    <a:lnTo>
                      <a:pt x="335" y="84"/>
                    </a:lnTo>
                    <a:lnTo>
                      <a:pt x="291" y="69"/>
                    </a:lnTo>
                    <a:lnTo>
                      <a:pt x="240" y="57"/>
                    </a:lnTo>
                    <a:lnTo>
                      <a:pt x="192" y="45"/>
                    </a:lnTo>
                    <a:lnTo>
                      <a:pt x="141" y="33"/>
                    </a:lnTo>
                    <a:lnTo>
                      <a:pt x="87" y="24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CCFF"/>
                  </a:gs>
                  <a:gs pos="100000">
                    <a:srgbClr val="FF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FF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  <p:sp>
          <p:nvSpPr>
            <p:cNvPr id="49" name="Text Box 25"/>
            <p:cNvSpPr txBox="1">
              <a:spLocks noChangeArrowheads="1"/>
            </p:cNvSpPr>
            <p:nvPr/>
          </p:nvSpPr>
          <p:spPr bwMode="auto">
            <a:xfrm>
              <a:off x="4860032" y="1556792"/>
              <a:ext cx="44894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22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244 OBGYN</a:t>
              </a:r>
              <a:endParaRPr lang="it-IT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4283968" y="2029867"/>
              <a:ext cx="3197225" cy="427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sz="22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188 </a:t>
              </a:r>
              <a:r>
                <a:rPr lang="it-IT" sz="2200" b="1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neonatology</a:t>
              </a:r>
              <a:endParaRPr lang="it-IT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07504" y="3132024"/>
            <a:ext cx="44397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5250" eaLnBrk="0" hangingPunct="0">
              <a:spcBef>
                <a:spcPct val="50000"/>
              </a:spcBef>
            </a:pPr>
            <a:r>
              <a:rPr lang="it-IT" sz="2800" b="1" dirty="0" smtClean="0">
                <a:solidFill>
                  <a:srgbClr val="FF3399"/>
                </a:solidFill>
                <a:latin typeface="+mj-lt"/>
              </a:rPr>
              <a:t>  </a:t>
            </a:r>
            <a:r>
              <a:rPr lang="it-IT" sz="2800" b="1" dirty="0" err="1" smtClean="0">
                <a:solidFill>
                  <a:srgbClr val="FF3399"/>
                </a:solidFill>
                <a:latin typeface="+mj-lt"/>
              </a:rPr>
              <a:t>Average</a:t>
            </a:r>
            <a:r>
              <a:rPr lang="it-IT" sz="2800" b="1" dirty="0" smtClean="0">
                <a:solidFill>
                  <a:srgbClr val="FF3399"/>
                </a:solidFill>
                <a:latin typeface="+mj-lt"/>
              </a:rPr>
              <a:t> </a:t>
            </a:r>
            <a:r>
              <a:rPr lang="it-IT" sz="2800" b="1" dirty="0" err="1" smtClean="0">
                <a:solidFill>
                  <a:srgbClr val="FF3399"/>
                </a:solidFill>
                <a:latin typeface="+mj-lt"/>
              </a:rPr>
              <a:t>number</a:t>
            </a:r>
            <a:r>
              <a:rPr lang="it-IT" sz="2800" b="1" dirty="0" smtClean="0">
                <a:solidFill>
                  <a:srgbClr val="FF3399"/>
                </a:solidFill>
                <a:latin typeface="+mj-lt"/>
              </a:rPr>
              <a:t> /</a:t>
            </a:r>
            <a:r>
              <a:rPr lang="it-IT" sz="2800" b="1" dirty="0" err="1" smtClean="0">
                <a:solidFill>
                  <a:srgbClr val="FF3399"/>
                </a:solidFill>
                <a:latin typeface="+mj-lt"/>
              </a:rPr>
              <a:t>year</a:t>
            </a:r>
            <a:r>
              <a:rPr lang="it-IT" sz="2800" b="1" dirty="0" smtClean="0">
                <a:solidFill>
                  <a:srgbClr val="FF3399"/>
                </a:solidFill>
                <a:latin typeface="+mj-lt"/>
              </a:rPr>
              <a:t>:</a:t>
            </a:r>
            <a:endParaRPr lang="it-IT" sz="2800" b="1" dirty="0">
              <a:solidFill>
                <a:srgbClr val="FF3399"/>
              </a:solidFill>
              <a:latin typeface="+mj-lt"/>
            </a:endParaRPr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8188706" y="4848288"/>
            <a:ext cx="1847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it-IT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158" name="Rectangle 38"/>
          <p:cNvSpPr>
            <a:spLocks noChangeArrowheads="1"/>
          </p:cNvSpPr>
          <p:nvPr/>
        </p:nvSpPr>
        <p:spPr bwMode="auto">
          <a:xfrm>
            <a:off x="8188706" y="4094697"/>
            <a:ext cx="184730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110000"/>
              </a:lnSpc>
            </a:pPr>
            <a:endParaRPr lang="it-IT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181" name="Text Box 61"/>
          <p:cNvSpPr txBox="1">
            <a:spLocks noChangeArrowheads="1"/>
          </p:cNvSpPr>
          <p:nvPr/>
        </p:nvSpPr>
        <p:spPr bwMode="auto">
          <a:xfrm>
            <a:off x="331466" y="6031425"/>
            <a:ext cx="6447953" cy="39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Clr>
                <a:srgbClr val="FF3399"/>
              </a:buClr>
              <a:buFont typeface="Wingdings" pitchFamily="2" charset="2"/>
              <a:buChar char="§"/>
            </a:pPr>
            <a:r>
              <a:rPr 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Highly </a:t>
            </a:r>
            <a:r>
              <a:rPr lang="it-IT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specialized</a:t>
            </a:r>
            <a:r>
              <a:rPr 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out-</a:t>
            </a:r>
            <a:r>
              <a:rPr lang="it-IT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patient</a:t>
            </a:r>
            <a:r>
              <a:rPr 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services</a:t>
            </a:r>
            <a:endParaRPr 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3" name="Text Box 127"/>
          <p:cNvSpPr txBox="1">
            <a:spLocks noChangeArrowheads="1"/>
          </p:cNvSpPr>
          <p:nvPr/>
        </p:nvSpPr>
        <p:spPr bwMode="auto">
          <a:xfrm>
            <a:off x="503548" y="1268760"/>
            <a:ext cx="8136904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30000"/>
              </a:lnSpc>
              <a:spcBef>
                <a:spcPct val="50000"/>
              </a:spcBef>
            </a:pPr>
            <a:r>
              <a:rPr lang="it-IT" sz="2400" b="1" kern="10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</a:t>
            </a:r>
            <a:r>
              <a:rPr lang="it-IT" sz="2400" b="1" kern="10" dirty="0" err="1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biggest</a:t>
            </a:r>
            <a:r>
              <a:rPr lang="it-IT" sz="2400" b="1" kern="10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400" b="1" kern="10" dirty="0" err="1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Obstetric</a:t>
            </a:r>
            <a:r>
              <a:rPr lang="it-IT" sz="2400" b="1" kern="1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sz="2400" b="1" kern="10" dirty="0" err="1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Gynaecological</a:t>
            </a:r>
            <a:r>
              <a:rPr lang="it-IT" sz="2400" b="1" kern="1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Hospital </a:t>
            </a:r>
            <a:r>
              <a:rPr lang="it-IT" sz="2400" b="1" kern="10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 Europe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7236296" y="5914041"/>
            <a:ext cx="1459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578.571</a:t>
            </a:r>
            <a:endParaRPr lang="it-IT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323528" y="3811454"/>
            <a:ext cx="155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FF3399"/>
              </a:buClr>
              <a:buFont typeface="Wingdings" pitchFamily="2" charset="2"/>
              <a:buChar char="§"/>
            </a:pPr>
            <a:r>
              <a:rPr lang="it-IT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deliveries</a:t>
            </a:r>
            <a:endParaRPr 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7708820" y="3739446"/>
            <a:ext cx="1011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buClr>
                <a:srgbClr val="66FFFF"/>
              </a:buClr>
            </a:pPr>
            <a:r>
              <a:rPr lang="it-IT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8.535</a:t>
            </a:r>
            <a:endParaRPr lang="it-IT" sz="2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323528" y="4597632"/>
            <a:ext cx="6544055" cy="39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buClr>
                <a:srgbClr val="FF3399"/>
              </a:buClr>
              <a:buFont typeface="Wingdings" pitchFamily="2" charset="2"/>
              <a:buChar char="§"/>
            </a:pPr>
            <a:r>
              <a:rPr 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OBGYN </a:t>
            </a:r>
            <a:r>
              <a:rPr lang="it-IT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surgical</a:t>
            </a:r>
            <a:r>
              <a:rPr 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operations</a:t>
            </a:r>
            <a:endParaRPr 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7396468" y="4493037"/>
            <a:ext cx="1276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10.392</a:t>
            </a:r>
            <a:endParaRPr lang="it-IT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323528" y="5309943"/>
            <a:ext cx="5879827" cy="39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Clr>
                <a:srgbClr val="FF3399"/>
              </a:buClr>
              <a:buFont typeface="Wingdings" pitchFamily="2" charset="2"/>
              <a:buChar char="§"/>
            </a:pPr>
            <a:r>
              <a:rPr 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ER </a:t>
            </a:r>
            <a:r>
              <a:rPr lang="it-IT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consultations</a:t>
            </a:r>
            <a:endParaRPr 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7500279" y="5203539"/>
            <a:ext cx="1194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89.103</a:t>
            </a:r>
            <a:endParaRPr lang="it-IT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8188706" y="5558790"/>
            <a:ext cx="1847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it-IT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2" name="WordArt 10"/>
          <p:cNvSpPr>
            <a:spLocks noChangeArrowheads="1" noChangeShapeType="1" noTextEdit="1"/>
          </p:cNvSpPr>
          <p:nvPr/>
        </p:nvSpPr>
        <p:spPr bwMode="auto">
          <a:xfrm>
            <a:off x="2051720" y="372383"/>
            <a:ext cx="5017964" cy="536337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it-IT" sz="3600" b="1" kern="10" dirty="0" smtClean="0">
                <a:solidFill>
                  <a:srgbClr val="FF3399"/>
                </a:solidFill>
                <a:latin typeface="+mj-lt"/>
              </a:rPr>
              <a:t>Sant'Anna Hospital</a:t>
            </a:r>
            <a:endParaRPr lang="it-IT" sz="3600" b="1" kern="10" dirty="0">
              <a:solidFill>
                <a:srgbClr val="FF3399"/>
              </a:solidFill>
              <a:latin typeface="+mj-lt"/>
            </a:endParaRPr>
          </a:p>
        </p:txBody>
      </p:sp>
      <p:pic>
        <p:nvPicPr>
          <p:cNvPr id="45058" name="Picture 2" descr="http://i.ytimg.com/i/t8vAOWsvyMLZ915YghGE3g/mq1.jpg?v=54086c60"/>
          <p:cNvPicPr>
            <a:picLocks noChangeAspect="1" noChangeArrowheads="1"/>
          </p:cNvPicPr>
          <p:nvPr/>
        </p:nvPicPr>
        <p:blipFill>
          <a:blip r:embed="rId2" cstate="print"/>
          <a:srcRect l="17303" t="30302" r="16548" b="31899"/>
          <a:stretch>
            <a:fillRect/>
          </a:stretch>
        </p:blipFill>
        <p:spPr bwMode="auto">
          <a:xfrm>
            <a:off x="7236296" y="188930"/>
            <a:ext cx="1763688" cy="1007822"/>
          </a:xfrm>
          <a:prstGeom prst="rect">
            <a:avLst/>
          </a:prstGeom>
          <a:noFill/>
        </p:spPr>
      </p:pic>
      <p:pic>
        <p:nvPicPr>
          <p:cNvPr id="45060" name="Picture 4" descr="http://torino.repubblica.it/images/2012/03/12/220640165-f9d404d8-7643-4ba6-8472-37a94e40b8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88640"/>
            <a:ext cx="1440160" cy="10177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131" grpId="0"/>
      <p:bldP spid="5154" grpId="0"/>
      <p:bldP spid="5158" grpId="0"/>
      <p:bldP spid="5181" grpId="0"/>
      <p:bldP spid="38" grpId="0"/>
      <p:bldP spid="5161" grpId="0"/>
      <p:bldP spid="31" grpId="0"/>
      <p:bldP spid="5157" grpId="0"/>
      <p:bldP spid="34" grpId="0"/>
      <p:bldP spid="5153" grpId="0"/>
      <p:bldP spid="35" grpId="0"/>
      <p:bldP spid="518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b01\Downloads\20140912_123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7" y="4371998"/>
            <a:ext cx="3803915" cy="2139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b01\Downloads\20140912_123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29" y="260647"/>
            <a:ext cx="4059943" cy="2283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ab01\Downloads\20140912_123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3" r="13883"/>
          <a:stretch>
            <a:fillRect/>
          </a:stretch>
        </p:blipFill>
        <p:spPr bwMode="auto">
          <a:xfrm rot="5400000">
            <a:off x="-220857" y="817542"/>
            <a:ext cx="3816054" cy="2702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lab01\Downloads\20140912_123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74" r="4369"/>
          <a:stretch>
            <a:fillRect/>
          </a:stretch>
        </p:blipFill>
        <p:spPr bwMode="auto">
          <a:xfrm rot="5400000">
            <a:off x="5697940" y="3389168"/>
            <a:ext cx="3672408" cy="2572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asbradesign.com/immagini/progetti/progetti_selezionati/palazzo_madama/0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1772816"/>
            <a:ext cx="4104456" cy="270586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1512168" cy="187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708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ivalamamma.tgcom24.it/wpmu/files/2012/12/libri_bamb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16224"/>
            <a:ext cx="9400201" cy="6237312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-396552" y="0"/>
            <a:ext cx="11017224" cy="73894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857356" y="4006805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kern="10" dirty="0" smtClean="0">
                <a:ln/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"</a:t>
            </a:r>
            <a:r>
              <a:rPr lang="it-IT" sz="3600" b="1" kern="10" dirty="0" err="1">
                <a:ln/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Born</a:t>
            </a:r>
            <a:r>
              <a:rPr lang="it-IT" sz="3600" b="1" kern="10" dirty="0">
                <a:ln/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 </a:t>
            </a:r>
            <a:r>
              <a:rPr lang="it-IT" sz="3600" b="1" kern="10" dirty="0" smtClean="0">
                <a:ln/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with </a:t>
            </a:r>
            <a:r>
              <a:rPr lang="it-IT" sz="3600" b="1" kern="10" dirty="0">
                <a:ln/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culture</a:t>
            </a:r>
            <a:r>
              <a:rPr lang="it-IT" sz="3600" b="1" kern="10" dirty="0" smtClean="0">
                <a:ln/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"</a:t>
            </a:r>
            <a:endParaRPr lang="it-IT" sz="3600" b="1" kern="10" dirty="0">
              <a:ln/>
              <a:solidFill>
                <a:schemeClr val="accent1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49451" y="5158933"/>
            <a:ext cx="704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ART </a:t>
            </a:r>
            <a:r>
              <a:rPr lang="it-IT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into</a:t>
            </a:r>
            <a:r>
              <a:rPr lang="it-IT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 LIFE from the first </a:t>
            </a:r>
            <a:r>
              <a:rPr lang="it-IT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steps</a:t>
            </a:r>
            <a:endParaRPr lang="it-IT" sz="3600" b="1" dirty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</p:txBody>
      </p:sp>
      <p:pic>
        <p:nvPicPr>
          <p:cNvPr id="3076" name="Picture 4" descr="http://www.asbradesign.com/immagini/progetti/progetti_selezionati/palazzo_madama/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2497" y="288032"/>
            <a:ext cx="3126047" cy="2060848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4253"/>
            <a:ext cx="1512168" cy="187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09" y="-171400"/>
            <a:ext cx="4840382" cy="3982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21703" y="4581128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rgbClr val="FF3399"/>
                </a:solidFill>
              </a:rPr>
              <a:t>Launch</a:t>
            </a:r>
            <a:r>
              <a:rPr lang="it-IT" sz="4000" b="1" dirty="0" smtClean="0">
                <a:solidFill>
                  <a:srgbClr val="FF3399"/>
                </a:solidFill>
              </a:rPr>
              <a:t> </a:t>
            </a:r>
            <a:endParaRPr lang="it-IT" sz="4000" b="1" dirty="0">
              <a:solidFill>
                <a:srgbClr val="FF3399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62888" y="5517232"/>
            <a:ext cx="52182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4400" b="1" dirty="0" smtClean="0">
                <a:solidFill>
                  <a:srgbClr val="FF3399"/>
                </a:solidFill>
              </a:rPr>
              <a:t>23rd </a:t>
            </a:r>
            <a:r>
              <a:rPr lang="it-IT" sz="4400" b="1" dirty="0" err="1" smtClean="0">
                <a:solidFill>
                  <a:srgbClr val="FF3399"/>
                </a:solidFill>
              </a:rPr>
              <a:t>September</a:t>
            </a:r>
            <a:r>
              <a:rPr lang="it-IT" sz="4400" b="1" dirty="0" smtClean="0">
                <a:solidFill>
                  <a:srgbClr val="FF3399"/>
                </a:solidFill>
              </a:rPr>
              <a:t> 2014</a:t>
            </a:r>
            <a:endParaRPr lang="it-IT" sz="4400" b="1" dirty="0">
              <a:solidFill>
                <a:srgbClr val="FF3399"/>
              </a:solidFill>
            </a:endParaRPr>
          </a:p>
        </p:txBody>
      </p:sp>
      <p:pic>
        <p:nvPicPr>
          <p:cNvPr id="6" name="Picture 2" descr="http://mammenellarete.nostrofiglio.it/wp-content/uploads/2013/08/neonato-mam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2829215"/>
            <a:ext cx="2808312" cy="22818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orino.repubblica.it/images/2012/03/12/220640165-f9d404d8-7643-4ba6-8472-37a94e40b84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496415"/>
            <a:ext cx="2857500" cy="2163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a-torino.com/web/images/torino/palazzo_mada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70" y="496415"/>
            <a:ext cx="2808468" cy="2163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palazzomadamatorino.it/img_pagine/paragrafi/XVIIsec_gabinetto_rotondo__325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70" y="2803748"/>
            <a:ext cx="2808468" cy="2425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16" y="1291580"/>
            <a:ext cx="410041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 cstate="print"/>
          <a:srcRect l="3250" t="16742" r="2760" b="10677"/>
          <a:stretch>
            <a:fillRect/>
          </a:stretch>
        </p:blipFill>
        <p:spPr bwMode="auto">
          <a:xfrm>
            <a:off x="3959424" y="116632"/>
            <a:ext cx="5184576" cy="230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>
            <a:off x="-36512" y="23924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Sant’Anna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Hospital  and Turin</a:t>
            </a:r>
          </a:p>
        </p:txBody>
      </p:sp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31066" y="692696"/>
            <a:ext cx="1584176" cy="131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00100" y="3830133"/>
            <a:ext cx="725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1728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First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School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of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Obstetrics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in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Europe</a:t>
            </a: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  <a:ea typeface="Times New Roman" pitchFamily="18" charset="0"/>
              <a:cs typeface="Calibri" pitchFamily="34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 flipH="1">
            <a:off x="0" y="116632"/>
            <a:ext cx="9143999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9730" y="3429000"/>
            <a:ext cx="9143999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H="1">
            <a:off x="4432" y="4557125"/>
            <a:ext cx="9143999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8102" y="3773892"/>
            <a:ext cx="663112" cy="55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Connettore 1 16"/>
          <p:cNvCxnSpPr/>
          <p:nvPr/>
        </p:nvCxnSpPr>
        <p:spPr>
          <a:xfrm flipH="1">
            <a:off x="-4432" y="5685250"/>
            <a:ext cx="9143999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 descr="copertina"/>
          <p:cNvPicPr>
            <a:picLocks noChangeAspect="1" noChangeArrowheads="1"/>
          </p:cNvPicPr>
          <p:nvPr/>
        </p:nvPicPr>
        <p:blipFill>
          <a:blip r:embed="rId4" cstate="print">
            <a:lum bright="6000" contrast="40000"/>
          </a:blip>
          <a:srcRect t="10796" b="32965"/>
          <a:stretch>
            <a:fillRect/>
          </a:stretch>
        </p:blipFill>
        <p:spPr bwMode="auto">
          <a:xfrm>
            <a:off x="72008" y="278678"/>
            <a:ext cx="2627784" cy="196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ttangolo 19"/>
          <p:cNvSpPr/>
          <p:nvPr/>
        </p:nvSpPr>
        <p:spPr>
          <a:xfrm>
            <a:off x="-36512" y="2895327"/>
            <a:ext cx="9180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Home to many breakthroughs and records in OBGYN</a:t>
            </a:r>
            <a:endParaRPr lang="en-U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14" name="Connettore 1 13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000100" y="4834275"/>
            <a:ext cx="66699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1967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first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Anaesthetics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and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Analgesic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Service in Italy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dedicated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exclusively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to OBGYN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6138" y="4687834"/>
            <a:ext cx="1145005" cy="9016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8102" y="4895706"/>
            <a:ext cx="663112" cy="55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000100" y="5935824"/>
            <a:ext cx="83626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Innovative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surgical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techniques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for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tumors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of the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ovary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(1967) and of the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vulva (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’80s)</a:t>
            </a:r>
          </a:p>
        </p:txBody>
      </p:sp>
      <p:grpSp>
        <p:nvGrpSpPr>
          <p:cNvPr id="2" name="Gruppo 2"/>
          <p:cNvGrpSpPr/>
          <p:nvPr/>
        </p:nvGrpSpPr>
        <p:grpSpPr>
          <a:xfrm>
            <a:off x="7596336" y="5916320"/>
            <a:ext cx="1444807" cy="722198"/>
            <a:chOff x="7633345" y="5947162"/>
            <a:chExt cx="1444807" cy="722198"/>
          </a:xfrm>
        </p:grpSpPr>
        <p:pic>
          <p:nvPicPr>
            <p:cNvPr id="25" name="Immagine 24" descr="micheletti"/>
            <p:cNvPicPr/>
            <p:nvPr/>
          </p:nvPicPr>
          <p:blipFill>
            <a:blip r:embed="rId6" cstate="print">
              <a:grayscl/>
            </a:blip>
            <a:srcRect l="48965" t="15789" r="9101" b="10526"/>
            <a:stretch>
              <a:fillRect/>
            </a:stretch>
          </p:blipFill>
          <p:spPr bwMode="auto">
            <a:xfrm>
              <a:off x="8358152" y="5949360"/>
              <a:ext cx="720000" cy="720000"/>
            </a:xfrm>
            <a:prstGeom prst="rect">
              <a:avLst/>
            </a:prstGeom>
            <a:noFill/>
            <a:ln w="9525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26" name="Immagine 25"/>
            <p:cNvPicPr/>
            <p:nvPr/>
          </p:nvPicPr>
          <p:blipFill>
            <a:blip r:embed="rId7" cstate="print">
              <a:grayscl/>
            </a:blip>
            <a:srcRect l="38132" t="15664" r="38164" b="59426"/>
            <a:stretch>
              <a:fillRect/>
            </a:stretch>
          </p:blipFill>
          <p:spPr bwMode="auto">
            <a:xfrm>
              <a:off x="7633345" y="5947162"/>
              <a:ext cx="720000" cy="720080"/>
            </a:xfrm>
            <a:prstGeom prst="rect">
              <a:avLst/>
            </a:prstGeom>
            <a:noFill/>
            <a:ln w="9525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8102" y="6017520"/>
            <a:ext cx="663112" cy="55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http://upload.wikimedia.org/wikipedia/commons/b/b4/Vittorio_Amedeo_II_di_Savoia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438635" y="3597822"/>
            <a:ext cx="602508" cy="864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5364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tangolo 10"/>
          <p:cNvSpPr/>
          <p:nvPr/>
        </p:nvSpPr>
        <p:spPr>
          <a:xfrm>
            <a:off x="3995936" y="332656"/>
            <a:ext cx="5076056" cy="914400"/>
          </a:xfrm>
          <a:prstGeom prst="rect">
            <a:avLst/>
          </a:prstGeom>
          <a:solidFill>
            <a:schemeClr val="bg1"/>
          </a:solidFill>
          <a:ln w="50800">
            <a:gradFill flip="none" rotWithShape="1">
              <a:gsLst>
                <a:gs pos="7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61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" name="Gruppo 7"/>
          <p:cNvGrpSpPr/>
          <p:nvPr/>
        </p:nvGrpSpPr>
        <p:grpSpPr>
          <a:xfrm>
            <a:off x="4139952" y="404664"/>
            <a:ext cx="5760640" cy="707886"/>
            <a:chOff x="288032" y="5661248"/>
            <a:chExt cx="5760640" cy="707886"/>
          </a:xfrm>
          <a:noFill/>
        </p:grpSpPr>
        <p:sp>
          <p:nvSpPr>
            <p:cNvPr id="6" name="CasellaDiTesto 5"/>
            <p:cNvSpPr txBox="1"/>
            <p:nvPr/>
          </p:nvSpPr>
          <p:spPr>
            <a:xfrm>
              <a:off x="1008112" y="5661248"/>
              <a:ext cx="504056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1982 </a:t>
              </a:r>
              <a:r>
                <a:rPr lang="en-US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Sant’Anna</a:t>
              </a:r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 </a:t>
              </a: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was defined 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as</a:t>
              </a:r>
            </a:p>
            <a:p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imes New Roman" pitchFamily="18" charset="0"/>
                  <a:cs typeface="Calibri" pitchFamily="34" charset="0"/>
                </a:rPr>
                <a:t>the biggest cradle in Europe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endParaRPr>
            </a:p>
          </p:txBody>
        </p:sp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8032" y="5789391"/>
              <a:ext cx="602828" cy="5008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" name="Segnaposto contenuto 3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72608" y="1268760"/>
            <a:ext cx="3635896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ttangolo 17"/>
          <p:cNvSpPr/>
          <p:nvPr/>
        </p:nvSpPr>
        <p:spPr>
          <a:xfrm>
            <a:off x="1180978" y="3645024"/>
            <a:ext cx="6444208" cy="1008112"/>
          </a:xfrm>
          <a:prstGeom prst="rect">
            <a:avLst/>
          </a:prstGeom>
          <a:solidFill>
            <a:schemeClr val="bg1"/>
          </a:solidFill>
          <a:ln w="50800">
            <a:gradFill flip="none" rotWithShape="1">
              <a:gsLst>
                <a:gs pos="7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61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627784" y="1916832"/>
            <a:ext cx="6444208" cy="1008112"/>
          </a:xfrm>
          <a:prstGeom prst="rect">
            <a:avLst/>
          </a:prstGeom>
          <a:solidFill>
            <a:schemeClr val="bg1"/>
          </a:solidFill>
          <a:ln w="50800">
            <a:gradFill flip="none" rotWithShape="1">
              <a:gsLst>
                <a:gs pos="7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61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15558" y="2117090"/>
            <a:ext cx="602828" cy="50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ttangolo 20"/>
          <p:cNvSpPr/>
          <p:nvPr/>
        </p:nvSpPr>
        <p:spPr>
          <a:xfrm>
            <a:off x="3455814" y="2078172"/>
            <a:ext cx="5473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1984: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first in vitro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fertilization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(FIV)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i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n a public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Italian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hospital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999351" y="3786190"/>
            <a:ext cx="45168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2010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first re-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transplantation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of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cryopreserved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ovarian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tissue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in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Italy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52986" y="3933056"/>
            <a:ext cx="602828" cy="50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Immagine 23"/>
          <p:cNvPicPr/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5533" t="12987" r="69743" b="61969"/>
          <a:stretch>
            <a:fillRect/>
          </a:stretch>
        </p:blipFill>
        <p:spPr bwMode="auto">
          <a:xfrm>
            <a:off x="6725594" y="368550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179512" y="5301208"/>
            <a:ext cx="6444208" cy="1008112"/>
          </a:xfrm>
          <a:prstGeom prst="rect">
            <a:avLst/>
          </a:prstGeom>
          <a:solidFill>
            <a:schemeClr val="bg1"/>
          </a:solidFill>
          <a:ln w="50800">
            <a:gradFill flip="none" rotWithShape="1">
              <a:gsLst>
                <a:gs pos="7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61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28662" y="5291336"/>
            <a:ext cx="45005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2012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first delivery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after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ovarian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               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re-transplant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in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Italy, and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one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of the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few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imes New Roman" pitchFamily="18" charset="0"/>
                <a:cs typeface="Calibri" pitchFamily="34" charset="0"/>
              </a:rPr>
              <a:t> in the world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5589240"/>
            <a:ext cx="602828" cy="50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Immagine 25"/>
          <p:cNvPicPr/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5533" t="12987" r="69743" b="61969"/>
          <a:stretch>
            <a:fillRect/>
          </a:stretch>
        </p:blipFill>
        <p:spPr bwMode="auto">
          <a:xfrm>
            <a:off x="5724128" y="5341684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61764" y="3284984"/>
            <a:ext cx="880272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E40059">
                  <a:lumMod val="60000"/>
                  <a:lumOff val="40000"/>
                </a:srgbClr>
              </a:buClr>
              <a:buSzPct val="101000"/>
              <a:buFont typeface="Wingdings" pitchFamily="2" charset="2"/>
              <a:buChar char="§"/>
            </a:pP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Rethinking</a:t>
            </a:r>
            <a:r>
              <a:rPr lang="it-IT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the </a:t>
            </a: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old</a:t>
            </a:r>
            <a:r>
              <a:rPr lang="it-IT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concept</a:t>
            </a:r>
            <a:r>
              <a:rPr lang="it-IT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of hospitals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starting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from women’s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point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of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view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their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needs</a:t>
            </a:r>
            <a:endParaRPr lang="it-IT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71450" indent="-171450">
              <a:buClr>
                <a:srgbClr val="E40059">
                  <a:lumMod val="60000"/>
                  <a:lumOff val="40000"/>
                </a:srgbClr>
              </a:buClr>
              <a:buSzPct val="101000"/>
              <a:buFont typeface="Wingdings" pitchFamily="2" charset="2"/>
              <a:buChar char="§"/>
            </a:pPr>
            <a:endParaRPr lang="it-IT" sz="2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Clr>
                <a:srgbClr val="E40059">
                  <a:lumMod val="60000"/>
                  <a:lumOff val="40000"/>
                </a:srgbClr>
              </a:buClr>
              <a:buSzPct val="101000"/>
              <a:buFont typeface="Wingdings" pitchFamily="2" charset="2"/>
              <a:buChar char="§"/>
            </a:pP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Making</a:t>
            </a:r>
            <a:r>
              <a:rPr lang="it-IT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hospitals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into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friendlier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places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which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guarantee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highest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levels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of </a:t>
            </a:r>
            <a:r>
              <a:rPr lang="it-IT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patient</a:t>
            </a:r>
            <a:r>
              <a:rPr lang="it-IT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safety</a:t>
            </a:r>
            <a:endParaRPr lang="it-IT" sz="2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71450" indent="-171450">
              <a:buClr>
                <a:srgbClr val="E40059">
                  <a:lumMod val="60000"/>
                  <a:lumOff val="40000"/>
                </a:srgbClr>
              </a:buClr>
              <a:buSzPct val="101000"/>
              <a:buFont typeface="Wingdings" pitchFamily="2" charset="2"/>
              <a:buChar char="§"/>
            </a:pPr>
            <a:endParaRPr lang="it-IT" sz="2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Clr>
                <a:srgbClr val="E40059">
                  <a:lumMod val="60000"/>
                  <a:lumOff val="40000"/>
                </a:srgbClr>
              </a:buClr>
              <a:buSzPct val="101000"/>
              <a:buFont typeface="Wingdings" pitchFamily="2" charset="2"/>
              <a:buChar char="§"/>
            </a:pP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Supporting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scientific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technological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research</a:t>
            </a:r>
            <a:endParaRPr lang="it-IT" sz="2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71450" indent="-171450">
              <a:buClr>
                <a:srgbClr val="E40059">
                  <a:lumMod val="60000"/>
                  <a:lumOff val="40000"/>
                </a:srgbClr>
              </a:buClr>
              <a:buSzPct val="101000"/>
              <a:buFont typeface="Wingdings" pitchFamily="2" charset="2"/>
              <a:buChar char="§"/>
            </a:pPr>
            <a:endParaRPr lang="it-IT" sz="2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Clr>
                <a:srgbClr val="E40059">
                  <a:lumMod val="60000"/>
                  <a:lumOff val="40000"/>
                </a:srgbClr>
              </a:buClr>
              <a:buSzPct val="101000"/>
              <a:buFont typeface="Wingdings" pitchFamily="2" charset="2"/>
              <a:buChar char="§"/>
            </a:pP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Promoting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professional</a:t>
            </a:r>
            <a:r>
              <a:rPr lang="it-IT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growth</a:t>
            </a:r>
            <a:r>
              <a:rPr lang="it-IT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sz="20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excellence</a:t>
            </a:r>
            <a:r>
              <a:rPr lang="it-IT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among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health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professionals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volunteers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who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work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there</a:t>
            </a:r>
            <a:endParaRPr lang="it-IT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71450" indent="-171450">
              <a:buClr>
                <a:srgbClr val="E40059">
                  <a:lumMod val="60000"/>
                  <a:lumOff val="40000"/>
                </a:srgbClr>
              </a:buClr>
              <a:buSzPct val="101000"/>
              <a:buFont typeface="Webdings" pitchFamily="18" charset="2"/>
              <a:buChar char=""/>
            </a:pPr>
            <a:endParaRPr lang="it-IT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-10058" y="2247542"/>
            <a:ext cx="916411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40059">
                  <a:lumMod val="60000"/>
                  <a:lumOff val="40000"/>
                </a:srgbClr>
              </a:buClr>
            </a:pP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…to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transform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hospitals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into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places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where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women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feel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comfortable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,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cared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for and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safe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,</a:t>
            </a:r>
            <a:endParaRPr lang="it-IT" sz="1900" b="1" i="1" dirty="0">
              <a:ln w="900" cmpd="sng">
                <a:noFill/>
                <a:prstDash val="solid"/>
              </a:ln>
              <a:solidFill>
                <a:srgbClr val="FF3399"/>
              </a:solidFill>
              <a:latin typeface="+mj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10055" y="1280954"/>
            <a:ext cx="5723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</a:t>
            </a:r>
            <a:r>
              <a:rPr lang="it-IT" sz="2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work side </a:t>
            </a:r>
            <a:r>
              <a:rPr lang="it-IT" sz="2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by</a:t>
            </a:r>
            <a:r>
              <a:rPr lang="it-IT" sz="2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side with public </a:t>
            </a:r>
            <a:r>
              <a:rPr lang="it-IT" sz="2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  <a:r>
              <a:rPr lang="it-IT" sz="2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it-IT" sz="2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concerned</a:t>
            </a:r>
            <a:r>
              <a:rPr lang="it-IT" sz="2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with </a:t>
            </a:r>
            <a:r>
              <a:rPr lang="it-IT" sz="2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health</a:t>
            </a:r>
            <a:r>
              <a:rPr lang="it-IT" sz="2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care…</a:t>
            </a:r>
            <a:endParaRPr lang="it-IT" sz="22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-10058" y="2612231"/>
            <a:ext cx="916411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40059">
                  <a:lumMod val="60000"/>
                  <a:lumOff val="40000"/>
                </a:srgbClr>
              </a:buClr>
            </a:pP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hospitals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which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meet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women’s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needs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and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expectations</a:t>
            </a:r>
            <a:r>
              <a:rPr lang="it-IT" sz="1900" b="1" i="1" dirty="0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 to the </a:t>
            </a:r>
            <a:r>
              <a:rPr lang="it-IT" sz="1900" b="1" i="1" dirty="0" err="1" smtClean="0">
                <a:ln w="900" cmpd="sng">
                  <a:noFill/>
                  <a:prstDash val="solid"/>
                </a:ln>
                <a:solidFill>
                  <a:srgbClr val="FF3399"/>
                </a:solidFill>
                <a:latin typeface="+mj-lt"/>
              </a:rPr>
              <a:t>fullest</a:t>
            </a:r>
            <a:endParaRPr lang="it-IT" sz="1900" b="1" i="1" dirty="0">
              <a:ln w="900" cmpd="sng">
                <a:noFill/>
                <a:prstDash val="solid"/>
              </a:ln>
              <a:solidFill>
                <a:srgbClr val="FF3399"/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4" y="100984"/>
            <a:ext cx="1406669" cy="17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3466537" y="416858"/>
            <a:ext cx="2210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3399"/>
                </a:solidFill>
              </a:rPr>
              <a:t>Objective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xmlns="" val="21052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67544" y="3390091"/>
            <a:ext cx="4643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placed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at the service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of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women in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need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of care.</a:t>
            </a:r>
            <a:endParaRPr lang="it-IT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71627"/>
            <a:ext cx="9293824" cy="378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519274" y="2276873"/>
            <a:ext cx="6105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i="1" dirty="0" smtClean="0">
                <a:solidFill>
                  <a:srgbClr val="008000"/>
                </a:solidFill>
                <a:latin typeface="+mj-lt"/>
              </a:rPr>
              <a:t>Science, </a:t>
            </a:r>
            <a:r>
              <a:rPr lang="it-IT" sz="4000" b="1" i="1" dirty="0" err="1" smtClean="0">
                <a:solidFill>
                  <a:srgbClr val="008000"/>
                </a:solidFill>
                <a:latin typeface="+mj-lt"/>
              </a:rPr>
              <a:t>Technology</a:t>
            </a:r>
            <a:r>
              <a:rPr lang="it-IT" sz="4000" b="1" i="1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it-IT" sz="3600" b="1" i="1" dirty="0" smtClean="0">
                <a:solidFill>
                  <a:srgbClr val="008000"/>
                </a:solidFill>
                <a:latin typeface="+mj-lt"/>
              </a:rPr>
              <a:t>and </a:t>
            </a:r>
            <a:r>
              <a:rPr lang="it-IT" sz="4000" b="1" i="1" dirty="0" smtClean="0">
                <a:solidFill>
                  <a:srgbClr val="008000"/>
                </a:solidFill>
                <a:latin typeface="+mj-lt"/>
              </a:rPr>
              <a:t>Art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07504" y="620688"/>
            <a:ext cx="867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Foundation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intends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create,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support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organize</a:t>
            </a:r>
            <a:endParaRPr lang="it-IT" sz="24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r"/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finance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projects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events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activities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algn="r"/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useful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ensure</a:t>
            </a:r>
            <a:r>
              <a:rPr lang="it-IT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that</a:t>
            </a:r>
            <a:endParaRPr lang="it-IT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4" y="100984"/>
            <a:ext cx="1406669" cy="17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697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0" y="0"/>
            <a:ext cx="9144000" cy="1989138"/>
            <a:chOff x="0" y="0"/>
            <a:chExt cx="9144000" cy="2178436"/>
          </a:xfrm>
        </p:grpSpPr>
        <p:pic>
          <p:nvPicPr>
            <p:cNvPr id="51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5060" t="12932" b="61066"/>
            <a:stretch>
              <a:fillRect/>
            </a:stretch>
          </p:blipFill>
          <p:spPr bwMode="auto">
            <a:xfrm>
              <a:off x="1619671" y="0"/>
              <a:ext cx="5904657" cy="1556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2932"/>
            <a:stretch>
              <a:fillRect/>
            </a:stretch>
          </p:blipFill>
          <p:spPr bwMode="auto">
            <a:xfrm>
              <a:off x="0" y="0"/>
              <a:ext cx="1660196" cy="217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2932"/>
            <a:stretch>
              <a:fillRect/>
            </a:stretch>
          </p:blipFill>
          <p:spPr bwMode="auto">
            <a:xfrm flipH="1">
              <a:off x="7483804" y="0"/>
              <a:ext cx="1660196" cy="217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8379" t="42979" r="2946" b="27831"/>
            <a:stretch>
              <a:fillRect/>
            </a:stretch>
          </p:blipFill>
          <p:spPr bwMode="auto">
            <a:xfrm>
              <a:off x="1619670" y="692696"/>
              <a:ext cx="5976665" cy="81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8379" t="42979" r="2946" b="27831"/>
            <a:stretch>
              <a:fillRect/>
            </a:stretch>
          </p:blipFill>
          <p:spPr bwMode="auto">
            <a:xfrm>
              <a:off x="1619672" y="651641"/>
              <a:ext cx="5904656" cy="81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368" t="75058" r="2946"/>
            <a:stretch>
              <a:fillRect/>
            </a:stretch>
          </p:blipFill>
          <p:spPr bwMode="auto">
            <a:xfrm>
              <a:off x="1403648" y="1556792"/>
              <a:ext cx="6120680" cy="62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CasellaDiTesto 3"/>
          <p:cNvSpPr txBox="1"/>
          <p:nvPr/>
        </p:nvSpPr>
        <p:spPr>
          <a:xfrm>
            <a:off x="1388623" y="-25643"/>
            <a:ext cx="66254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The first step of the Foundation…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630362" y="636588"/>
            <a:ext cx="5880121" cy="7357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listen to the needs and expectations of those within the Hospital</a:t>
            </a:r>
            <a:endParaRPr lang="en-US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22" name="Tabel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6364311"/>
              </p:ext>
            </p:extLst>
          </p:nvPr>
        </p:nvGraphicFramePr>
        <p:xfrm>
          <a:off x="0" y="2924944"/>
          <a:ext cx="9144000" cy="2850824"/>
        </p:xfrm>
        <a:graphic>
          <a:graphicData uri="http://schemas.openxmlformats.org/drawingml/2006/table">
            <a:tbl>
              <a:tblPr firstRow="1" bandRow="1">
                <a:solidFill>
                  <a:srgbClr val="FFEBFF"/>
                </a:solidFill>
                <a:tableStyleId>{F2DE63D5-997A-4646-A377-4702673A728D}</a:tableStyleId>
              </a:tblPr>
              <a:tblGrid>
                <a:gridCol w="4572000"/>
                <a:gridCol w="4572000"/>
              </a:tblGrid>
              <a:tr h="58411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>
                          <a:latin typeface="Franklin Gothic Book" pitchFamily="34" charset="0"/>
                        </a:rPr>
                        <a:t> </a:t>
                      </a:r>
                      <a:r>
                        <a:rPr lang="it-IT" sz="2800" dirty="0" smtClean="0">
                          <a:latin typeface="Franklin Gothic Book" pitchFamily="34" charset="0"/>
                        </a:rPr>
                        <a:t>6 focus </a:t>
                      </a:r>
                      <a:r>
                        <a:rPr lang="it-IT" sz="2800" dirty="0" err="1" smtClean="0">
                          <a:latin typeface="Franklin Gothic Book" pitchFamily="34" charset="0"/>
                        </a:rPr>
                        <a:t>groups</a:t>
                      </a:r>
                      <a:r>
                        <a:rPr lang="it-IT" sz="2800" baseline="0" dirty="0" smtClean="0">
                          <a:latin typeface="Franklin Gothic Book" pitchFamily="34" charset="0"/>
                        </a:rPr>
                        <a:t> </a:t>
                      </a:r>
                      <a:r>
                        <a:rPr lang="it-IT" sz="2200" dirty="0" err="1" smtClean="0">
                          <a:latin typeface="Franklin Gothic Book" pitchFamily="34" charset="0"/>
                        </a:rPr>
                        <a:t>were</a:t>
                      </a:r>
                      <a:r>
                        <a:rPr lang="it-IT" sz="2200" baseline="0" dirty="0" smtClean="0">
                          <a:latin typeface="Franklin Gothic Book" pitchFamily="34" charset="0"/>
                        </a:rPr>
                        <a:t> set up with the </a:t>
                      </a:r>
                      <a:r>
                        <a:rPr lang="it-IT" sz="2200" baseline="0" dirty="0" err="1" smtClean="0">
                          <a:latin typeface="Franklin Gothic Book" pitchFamily="34" charset="0"/>
                        </a:rPr>
                        <a:t>following</a:t>
                      </a:r>
                      <a:r>
                        <a:rPr lang="it-IT" sz="2200" baseline="0" dirty="0" smtClean="0">
                          <a:latin typeface="Franklin Gothic Book" pitchFamily="34" charset="0"/>
                        </a:rPr>
                        <a:t> </a:t>
                      </a:r>
                      <a:r>
                        <a:rPr lang="it-IT" sz="2200" baseline="0" dirty="0" err="1" smtClean="0">
                          <a:latin typeface="Franklin Gothic Book" pitchFamily="34" charset="0"/>
                        </a:rPr>
                        <a:t>participants</a:t>
                      </a:r>
                      <a:r>
                        <a:rPr lang="it-IT" sz="2200" dirty="0" smtClean="0">
                          <a:latin typeface="Franklin Gothic Book" pitchFamily="34" charset="0"/>
                        </a:rPr>
                        <a:t>: </a:t>
                      </a:r>
                      <a:endParaRPr lang="it-IT" sz="22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88000">
                          <a:schemeClr val="accent1">
                            <a:lumMod val="7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712027">
                <a:tc>
                  <a:txBody>
                    <a:bodyPr/>
                    <a:lstStyle/>
                    <a:p>
                      <a:pPr marL="285750" indent="-361950" algn="l">
                        <a:lnSpc>
                          <a:spcPct val="90000"/>
                        </a:lnSpc>
                        <a:buClr>
                          <a:srgbClr val="B80088"/>
                        </a:buClr>
                        <a:buSzPct val="110000"/>
                        <a:buFont typeface="Arial" pitchFamily="34" charset="0"/>
                        <a:buNone/>
                      </a:pPr>
                      <a:endParaRPr lang="it-IT" sz="1800" dirty="0" smtClean="0">
                        <a:latin typeface="Californian FB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72008" y="3749392"/>
            <a:ext cx="4335674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361950">
              <a:lnSpc>
                <a:spcPct val="90000"/>
              </a:lnSpc>
              <a:buClr>
                <a:srgbClr val="B80088"/>
              </a:buClr>
              <a:buSzPct val="110000"/>
            </a:pP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In-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patients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pregnant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puerperal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women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72008" y="4350246"/>
            <a:ext cx="4347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In-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patients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with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gynaecological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pathologies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auto">
          <a:xfrm>
            <a:off x="72008" y="508518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Gynae-oncological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patients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auto">
          <a:xfrm>
            <a:off x="4608512" y="3720034"/>
            <a:ext cx="2234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Midwives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nurses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4608512" y="508518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Trainees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 OBGYN and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midwifery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students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4608512" y="4350246"/>
            <a:ext cx="1649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Gynaecologists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2" y="1114425"/>
            <a:ext cx="91440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b="78213"/>
          <a:stretch>
            <a:fillRect/>
          </a:stretch>
        </p:blipFill>
        <p:spPr bwMode="auto">
          <a:xfrm flipV="1">
            <a:off x="-4980" y="0"/>
            <a:ext cx="9144000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23154-D21E-42AB-8791-16104BFF59D6}" type="slidenum">
              <a:rPr lang="it-IT" altLang="it-IT" smtClean="0">
                <a:latin typeface="+mj-lt"/>
              </a:rPr>
              <a:pPr>
                <a:defRPr/>
              </a:pPr>
              <a:t>9</a:t>
            </a:fld>
            <a:endParaRPr lang="it-IT" altLang="it-IT" smtClean="0">
              <a:latin typeface="+mj-lt"/>
            </a:endParaRPr>
          </a:p>
        </p:txBody>
      </p:sp>
      <p:sp>
        <p:nvSpPr>
          <p:cNvPr id="1159171" name="Rectangle 3"/>
          <p:cNvSpPr>
            <a:spLocks noChangeArrowheads="1"/>
          </p:cNvSpPr>
          <p:nvPr/>
        </p:nvSpPr>
        <p:spPr bwMode="auto">
          <a:xfrm>
            <a:off x="3240360" y="2774538"/>
            <a:ext cx="262778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endParaRPr lang="it-IT" sz="16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it-IT" sz="6600" b="0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</a:effectLst>
                <a:latin typeface="+mj-lt"/>
              </a:rPr>
              <a:t>GREY</a:t>
            </a:r>
            <a:endParaRPr lang="it-IT" sz="5400" b="0" dirty="0">
              <a:solidFill>
                <a:schemeClr val="bg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</a:effectLst>
              <a:latin typeface="+mj-lt"/>
            </a:endParaRPr>
          </a:p>
          <a:p>
            <a:pPr algn="ctr">
              <a:defRPr/>
            </a:pPr>
            <a:endParaRPr lang="it-IT" sz="1600" b="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j-lt"/>
            </a:endParaRP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037158" y="4284662"/>
            <a:ext cx="7207250" cy="116056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90500" indent="-190500" algn="ctr">
              <a:lnSpc>
                <a:spcPct val="80000"/>
              </a:lnSpc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endParaRPr lang="it-IT" sz="800" b="0" dirty="0">
              <a:solidFill>
                <a:srgbClr val="0066CC"/>
              </a:solidFill>
              <a:latin typeface="+mj-lt"/>
            </a:endParaRPr>
          </a:p>
          <a:p>
            <a:pPr marL="190500" indent="-190500" algn="ctr"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r>
              <a:rPr lang="it-IT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“GREY </a:t>
            </a:r>
            <a:r>
              <a:rPr lang="it-IT" sz="22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FACADE…GREY</a:t>
            </a:r>
            <a:r>
              <a:rPr lang="it-IT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22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BUILDING…</a:t>
            </a:r>
            <a:endParaRPr lang="it-IT" sz="2200" b="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90500" indent="-190500" algn="ctr"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r>
              <a:rPr lang="it-IT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…GREY</a:t>
            </a:r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INTERIORS</a:t>
            </a:r>
            <a:r>
              <a:rPr lang="it-IT" sz="22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  <a:r>
              <a:rPr lang="it-IT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</a:t>
            </a:r>
            <a:endParaRPr lang="it-IT" sz="2200" b="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90500" indent="-190500" algn="ctr">
              <a:lnSpc>
                <a:spcPct val="80000"/>
              </a:lnSpc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endParaRPr lang="it-IT" sz="800" b="0" dirty="0">
              <a:solidFill>
                <a:srgbClr val="0066CC"/>
              </a:solidFill>
              <a:latin typeface="+mj-lt"/>
            </a:endParaRPr>
          </a:p>
          <a:p>
            <a:pPr marL="190500" indent="-190500" algn="ctr">
              <a:lnSpc>
                <a:spcPct val="80000"/>
              </a:lnSpc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endParaRPr lang="it-IT" sz="800" b="0" dirty="0">
              <a:solidFill>
                <a:srgbClr val="0066CC"/>
              </a:solidFill>
              <a:latin typeface="+mj-lt"/>
            </a:endParaRPr>
          </a:p>
          <a:p>
            <a:pPr marL="190500" indent="-190500" algn="ctr">
              <a:lnSpc>
                <a:spcPct val="80000"/>
              </a:lnSpc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endParaRPr lang="it-IT" sz="800" b="0" dirty="0">
              <a:solidFill>
                <a:srgbClr val="0066CC"/>
              </a:solidFill>
              <a:latin typeface="+mj-lt"/>
            </a:endParaRPr>
          </a:p>
          <a:p>
            <a:pPr marL="190500" indent="-190500" algn="ctr">
              <a:lnSpc>
                <a:spcPct val="80000"/>
              </a:lnSpc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endParaRPr lang="it-IT" sz="1800" b="0" dirty="0">
              <a:solidFill>
                <a:srgbClr val="0066CC"/>
              </a:solidFill>
              <a:latin typeface="+mj-lt"/>
            </a:endParaRPr>
          </a:p>
          <a:p>
            <a:pPr marL="190500" indent="-190500" algn="ctr">
              <a:lnSpc>
                <a:spcPct val="80000"/>
              </a:lnSpc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endParaRPr lang="it-IT" sz="1800" dirty="0">
              <a:solidFill>
                <a:srgbClr val="0066CC"/>
              </a:solidFill>
              <a:latin typeface="+mj-lt"/>
            </a:endParaRPr>
          </a:p>
          <a:p>
            <a:pPr marL="190500" indent="-190500" algn="ctr">
              <a:lnSpc>
                <a:spcPct val="80000"/>
              </a:lnSpc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endParaRPr lang="it-IT" sz="800" b="0" dirty="0">
              <a:solidFill>
                <a:srgbClr val="0066CC"/>
              </a:solidFill>
              <a:latin typeface="+mj-lt"/>
            </a:endParaRPr>
          </a:p>
          <a:p>
            <a:pPr marL="190500" indent="-190500" algn="ctr">
              <a:lnSpc>
                <a:spcPct val="80000"/>
              </a:lnSpc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endParaRPr lang="it-IT" sz="1800" b="0" dirty="0">
              <a:solidFill>
                <a:srgbClr val="0066CC"/>
              </a:solidFill>
              <a:latin typeface="+mj-lt"/>
            </a:endParaRPr>
          </a:p>
          <a:p>
            <a:pPr marL="190500" indent="-190500" algn="ctr">
              <a:lnSpc>
                <a:spcPct val="80000"/>
              </a:lnSpc>
              <a:spcBef>
                <a:spcPct val="20000"/>
              </a:spcBef>
              <a:buClr>
                <a:srgbClr val="CC00CC"/>
              </a:buClr>
              <a:buFont typeface="Wingdings" pitchFamily="2" charset="2"/>
              <a:buNone/>
            </a:pPr>
            <a:r>
              <a:rPr lang="it-IT" sz="800" dirty="0" smtClean="0">
                <a:solidFill>
                  <a:srgbClr val="0066CC"/>
                </a:solidFill>
                <a:latin typeface="+mj-lt"/>
              </a:rPr>
              <a:t>“</a:t>
            </a:r>
            <a:endParaRPr lang="it-IT" sz="800" dirty="0">
              <a:solidFill>
                <a:srgbClr val="0066CC"/>
              </a:solidFill>
              <a:latin typeface="+mj-lt"/>
            </a:endParaRPr>
          </a:p>
        </p:txBody>
      </p:sp>
      <p:pic>
        <p:nvPicPr>
          <p:cNvPr id="13319" name="Picture 20" descr="Complementar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464646"/>
              </a:clrFrom>
              <a:clrTo>
                <a:srgbClr val="46464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284663"/>
            <a:ext cx="235108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1" descr="Complementar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464646"/>
              </a:clrFrom>
              <a:clrTo>
                <a:srgbClr val="46464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92913" y="4284663"/>
            <a:ext cx="2351087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539552" y="1898829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800" i="1" dirty="0" smtClean="0">
                <a:solidFill>
                  <a:prstClr val="white"/>
                </a:solidFill>
                <a:effectLst>
                  <a:glow rad="101600">
                    <a:srgbClr val="666666">
                      <a:lumMod val="20000"/>
                      <a:lumOff val="80000"/>
                      <a:alpha val="60000"/>
                    </a:srgbClr>
                  </a:glow>
                </a:effectLst>
                <a:latin typeface="+mj-lt"/>
              </a:rPr>
              <a:t>PERCEIVED NEGATIVE PSYCO-EMOTIONAL </a:t>
            </a:r>
          </a:p>
          <a:p>
            <a:pPr lvl="0" algn="ctr">
              <a:defRPr/>
            </a:pPr>
            <a:r>
              <a:rPr lang="it-IT" sz="2800" i="1" dirty="0" smtClean="0">
                <a:solidFill>
                  <a:prstClr val="white"/>
                </a:solidFill>
                <a:effectLst>
                  <a:glow rad="101600">
                    <a:srgbClr val="666666">
                      <a:lumMod val="20000"/>
                      <a:lumOff val="80000"/>
                      <a:alpha val="60000"/>
                    </a:srgbClr>
                  </a:glow>
                </a:effectLst>
                <a:latin typeface="+mj-lt"/>
              </a:rPr>
              <a:t>«FEELING OF COLDNESS»</a:t>
            </a:r>
          </a:p>
        </p:txBody>
      </p:sp>
      <p:sp>
        <p:nvSpPr>
          <p:cNvPr id="2" name="Rettangolo 1"/>
          <p:cNvSpPr/>
          <p:nvPr/>
        </p:nvSpPr>
        <p:spPr>
          <a:xfrm>
            <a:off x="652036" y="115555"/>
            <a:ext cx="7848872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Technological</a:t>
            </a:r>
            <a:r>
              <a:rPr lang="it-I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and </a:t>
            </a:r>
            <a:r>
              <a:rPr lang="it-IT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scientific</a:t>
            </a:r>
            <a:r>
              <a:rPr lang="it-I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excellence</a:t>
            </a:r>
            <a:r>
              <a:rPr lang="it-IT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DOES NOT MATCH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with </a:t>
            </a:r>
            <a:r>
              <a:rPr lang="it-I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the </a:t>
            </a:r>
            <a:r>
              <a:rPr lang="it-IT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architectural</a:t>
            </a:r>
            <a:r>
              <a:rPr lang="it-I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settings</a:t>
            </a:r>
            <a:r>
              <a:rPr lang="it-I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1" grpId="0"/>
      <p:bldP spid="13318" grpId="0" animBg="1"/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7478</TotalTime>
  <Words>604</Words>
  <Application>Microsoft Office PowerPoint</Application>
  <PresentationFormat>Presentazione su schermo (4:3)</PresentationFormat>
  <Paragraphs>126</Paragraphs>
  <Slides>32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qwer1234</dc:creator>
  <cp:lastModifiedBy>lab01</cp:lastModifiedBy>
  <cp:revision>807</cp:revision>
  <cp:lastPrinted>2014-09-12T15:55:51Z</cp:lastPrinted>
  <dcterms:created xsi:type="dcterms:W3CDTF">2012-01-26T15:10:36Z</dcterms:created>
  <dcterms:modified xsi:type="dcterms:W3CDTF">2015-05-22T13:20:42Z</dcterms:modified>
</cp:coreProperties>
</file>